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5143500" cx="9144000"/>
  <p:notesSz cx="6858000" cy="9144000"/>
  <p:embeddedFontLst>
    <p:embeddedFont>
      <p:font typeface="Caveat"/>
      <p:regular r:id="rId87"/>
      <p:bold r:id="rId88"/>
    </p:embeddedFont>
    <p:embeddedFont>
      <p:font typeface="Nunito"/>
      <p:regular r:id="rId89"/>
      <p:bold r:id="rId90"/>
      <p:italic r:id="rId91"/>
      <p:boldItalic r:id="rId92"/>
    </p:embeddedFont>
    <p:embeddedFont>
      <p:font typeface="Montserrat"/>
      <p:regular r:id="rId93"/>
      <p:bold r:id="rId94"/>
      <p:italic r:id="rId95"/>
      <p:boldItalic r:id="rId96"/>
    </p:embeddedFont>
    <p:embeddedFont>
      <p:font typeface="Maven Pro"/>
      <p:regular r:id="rId97"/>
      <p:bold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Montserrat-italic.fntdata"/><Relationship Id="rId94" Type="http://schemas.openxmlformats.org/officeDocument/2006/relationships/font" Target="fonts/Montserrat-bold.fntdata"/><Relationship Id="rId97" Type="http://schemas.openxmlformats.org/officeDocument/2006/relationships/font" Target="fonts/MavenPro-regular.fntdata"/><Relationship Id="rId96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Nunito-italic.fntdata"/><Relationship Id="rId90" Type="http://schemas.openxmlformats.org/officeDocument/2006/relationships/font" Target="fonts/Nunito-bold.fntdata"/><Relationship Id="rId93" Type="http://schemas.openxmlformats.org/officeDocument/2006/relationships/font" Target="fonts/Montserrat-regular.fntdata"/><Relationship Id="rId92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font" Target="fonts/Caveat-bold.fntdata"/><Relationship Id="rId87" Type="http://schemas.openxmlformats.org/officeDocument/2006/relationships/font" Target="fonts/Caveat-regular.fntdata"/><Relationship Id="rId89" Type="http://schemas.openxmlformats.org/officeDocument/2006/relationships/font" Target="fonts/Nunito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b7224271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b7224271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f9000248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cf9000248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78eb9673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f78eb9673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08ee5065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008ee5065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08ee5065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008ee5065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08ee5065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08ee5065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08ee5065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008ee5065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08ee5065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08ee5065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008ee5065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008ee5065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08ee50651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08ee5065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930dc17e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930dc17e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b7224271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cb7224271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345ea26c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0345ea26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008ee5065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008ee5065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0058af559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0058af559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0058af559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0058af559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058af559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0058af559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0058af559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0058af559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0058af559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0058af559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fc2e0ab7e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fc2e0ab7e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167f5970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167f5970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0345ea26c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0345ea26c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d59ae00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d59ae00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008ee5065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008ee5065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0167f5970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0167f5970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0167f5970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0167f5970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0167f5970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0167f5970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0167f5970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0167f5970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01a337135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01a337135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01a337135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01a337135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01a337135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01a337135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01a78245a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01a78245a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01a78245a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01a78245a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d59ae00c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d59ae00c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cf900024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cf900024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cf9000248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cf9000248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0167f5970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0167f5970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0167f5970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0167f5970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0345ea26c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0345ea26c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008ee5065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008ee5065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cf9000248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cf9000248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cf9000248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cf9000248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008ee5065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008ee5065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0227b4df8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0227b4df8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08ee5065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008ee506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0227b4df8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0227b4df8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0227b4df8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0227b4df8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0448ccb1d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0448ccb1d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0448ccb1d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0448ccb1d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0448ccb1d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0448ccb1d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0345ea26c2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0345ea26c2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0345ea26c2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10345ea26c2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0435c9a09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0435c9a09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008ee5065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008ee5065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0435c9a09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0435c9a0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78eb9673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78eb9673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0435c9a09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0435c9a09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008ee5065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008ee5065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0227b4df88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0227b4df88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0227b4df88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0227b4df88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0227b4df88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0227b4df8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0227b4df88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0227b4df88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0227b4df88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0227b4df88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0345ea26c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0345ea26c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008ee5065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008ee5065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04b0b1ee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104b0b1ee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78eb9673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78eb9673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04b0b1ee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04b0b1ee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04d94f4f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04d94f4f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4d94f4f0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4d94f4f0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04d94f4f0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104d94f4f0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104d94f4f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104d94f4f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04d94f4f0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04d94f4f0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04d94f4f0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04d94f4f0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04d94f4f0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04d94f4f0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04d94f4f0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104d94f4f0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104b0b1ee3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104b0b1ee3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d59ae00c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fd59ae00c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0227b4df8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0227b4df8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104b0b1ee3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104b0b1ee3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d59ae00c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d59ae00c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02D3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628850" y="3627200"/>
            <a:ext cx="1802400" cy="1806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21116" l="8557" r="62943" t="17851"/>
          <a:stretch/>
        </p:blipFill>
        <p:spPr>
          <a:xfrm>
            <a:off x="8361050" y="115350"/>
            <a:ext cx="638700" cy="6405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" name="Google Shape;15;p2"/>
          <p:cNvSpPr/>
          <p:nvPr/>
        </p:nvSpPr>
        <p:spPr>
          <a:xfrm>
            <a:off x="7502975" y="4874550"/>
            <a:ext cx="392700" cy="393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110275" y="4443850"/>
            <a:ext cx="392700" cy="393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898950" y="34867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764225" y="3946825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309200" y="3029871"/>
            <a:ext cx="236700" cy="2373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044725" y="4132075"/>
            <a:ext cx="176700" cy="1773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807700" y="4410375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815251" y="4017427"/>
            <a:ext cx="86100" cy="861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451725" y="4272344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-282650" y="-180338"/>
            <a:ext cx="638700" cy="64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60325" y="364376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33975" y="223775"/>
            <a:ext cx="117300" cy="117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99825" y="-135354"/>
            <a:ext cx="548700" cy="55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59325" y="517852"/>
            <a:ext cx="771900" cy="774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255325" y="425951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59325" y="1077655"/>
            <a:ext cx="213600" cy="214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693950" y="414845"/>
            <a:ext cx="176700" cy="177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255225" y="-121952"/>
            <a:ext cx="236700" cy="2373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40663" y="449794"/>
            <a:ext cx="321900" cy="3228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513913">
            <a:off x="1078684" y="4784853"/>
            <a:ext cx="638811" cy="64035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138000" y="683752"/>
            <a:ext cx="771900" cy="774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6634000" y="591851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10512095">
            <a:off x="1092036" y="4518774"/>
            <a:ext cx="369395" cy="37059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10509063">
            <a:off x="873531" y="4942070"/>
            <a:ext cx="117119" cy="1177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10512153">
            <a:off x="89975" y="4916626"/>
            <a:ext cx="548823" cy="550318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 rot="10512406">
            <a:off x="-156165" y="4048332"/>
            <a:ext cx="771900" cy="773992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 rot="10512095">
            <a:off x="-224163" y="4567204"/>
            <a:ext cx="369395" cy="37059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 rot="10513697">
            <a:off x="536622" y="4716564"/>
            <a:ext cx="176712" cy="17701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 rot="10515306">
            <a:off x="1606992" y="4600440"/>
            <a:ext cx="152322" cy="152945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5408100" y="21844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 rot="10512021">
            <a:off x="1860094" y="4691066"/>
            <a:ext cx="674064" cy="67615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 rot="10512173">
            <a:off x="5588579" y="1084461"/>
            <a:ext cx="1535378" cy="1539564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6217700" y="46687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6095575" y="2881950"/>
            <a:ext cx="302700" cy="303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 rot="10510754">
            <a:off x="7093156" y="2346230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 rot="10511298">
            <a:off x="7278249" y="1575033"/>
            <a:ext cx="683107" cy="6854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400325" y="2048850"/>
            <a:ext cx="458100" cy="4593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4562675" y="4103325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 rot="10511700">
            <a:off x="4395893" y="4416501"/>
            <a:ext cx="379634" cy="38083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4967625" y="3946821"/>
            <a:ext cx="548700" cy="55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5423125" y="4508126"/>
            <a:ext cx="369600" cy="37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6184675" y="3094205"/>
            <a:ext cx="213600" cy="214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5540275" y="1547575"/>
            <a:ext cx="117300" cy="117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5446963" y="1773594"/>
            <a:ext cx="321900" cy="3228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2837825" y="425850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 rot="10511700">
            <a:off x="2671043" y="739026"/>
            <a:ext cx="379634" cy="38083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3242775" y="269346"/>
            <a:ext cx="548700" cy="5502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8212800" y="4006250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856825" y="3868219"/>
            <a:ext cx="117300" cy="1176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1839075" y="-180350"/>
            <a:ext cx="117300" cy="1176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099050" y="10720"/>
            <a:ext cx="176700" cy="177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509063">
            <a:off x="2278631" y="4537945"/>
            <a:ext cx="117119" cy="1177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0513697">
            <a:off x="1941722" y="4312439"/>
            <a:ext cx="176712" cy="17701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 rot="10515306">
            <a:off x="3012092" y="4196315"/>
            <a:ext cx="152322" cy="152945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 rot="10510754">
            <a:off x="8498256" y="1942105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 rot="-1652830">
            <a:off x="7786773" y="2127354"/>
            <a:ext cx="117411" cy="117677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 rot="-1652830">
            <a:off x="8294045" y="1707240"/>
            <a:ext cx="117411" cy="117677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-1652830">
            <a:off x="199598" y="1361352"/>
            <a:ext cx="117411" cy="117677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-1651368">
            <a:off x="528917" y="1393545"/>
            <a:ext cx="176585" cy="17698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8859153">
            <a:off x="2770520" y="5342209"/>
            <a:ext cx="117185" cy="1175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 rot="8861125">
            <a:off x="2377919" y="5280723"/>
            <a:ext cx="176778" cy="177032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 rot="8863160">
            <a:off x="3269290" y="4689825"/>
            <a:ext cx="152228" cy="15305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 rot="8860315">
            <a:off x="7095733" y="148538"/>
            <a:ext cx="175030" cy="175444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 rot="-2170037">
            <a:off x="9620474" y="1023638"/>
            <a:ext cx="117429" cy="117671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 rot="-2170037">
            <a:off x="10058510" y="531759"/>
            <a:ext cx="117429" cy="117671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 rot="-2170037">
            <a:off x="2004616" y="1411817"/>
            <a:ext cx="117429" cy="117671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-2173661">
            <a:off x="2339191" y="1388965"/>
            <a:ext cx="176651" cy="17707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8342920">
            <a:off x="5146960" y="4958613"/>
            <a:ext cx="117177" cy="11779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8339264">
            <a:off x="4753681" y="4952464"/>
            <a:ext cx="176922" cy="17714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 rot="8339677">
            <a:off x="5544116" y="4235802"/>
            <a:ext cx="152256" cy="153103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 rot="8337715">
            <a:off x="8642734" y="-832907"/>
            <a:ext cx="175003" cy="175426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436" y="1534012"/>
            <a:ext cx="1015674" cy="6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226" y="662971"/>
            <a:ext cx="458100" cy="48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9" y="4216150"/>
            <a:ext cx="369600" cy="3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1201" y="4043518"/>
            <a:ext cx="909060" cy="90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9" name="Google Shape;249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1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2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256" name="Google Shape;256;p1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257" name="Google Shape;257;p1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261" name="Google Shape;261;p1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65" name="Google Shape;265;p1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7" name="Google Shape;267;p1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71" name="Google Shape;271;p1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3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13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5" name="Google Shape;275;p1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79" name="Google Shape;279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14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285" name="Google Shape;285;p1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86" name="Google Shape;286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1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91" name="Google Shape;291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97" name="Google Shape;297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1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302" name="Google Shape;302;p1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1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306" name="Google Shape;306;p1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" name="Google Shape;311;p1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312" name="Google Shape;312;p1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1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317" name="Google Shape;317;p1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1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321" name="Google Shape;321;p1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1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327" name="Google Shape;327;p1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" name="Google Shape;331;p1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332" name="Google Shape;332;p1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337" name="Google Shape;337;p1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1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341" name="Google Shape;341;p1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1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346" name="Google Shape;346;p1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1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351" name="Google Shape;351;p1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357" name="Google Shape;357;p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1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362" name="Google Shape;362;p1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" name="Google Shape;365;p1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66" name="Google Shape;366;p1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1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71" name="Google Shape;371;p1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" name="Google Shape;376;p1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77" name="Google Shape;377;p1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1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82" name="Google Shape;382;p1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1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86" name="Google Shape;386;p1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1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92" name="Google Shape;392;p1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1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97" name="Google Shape;397;p1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402" name="Google Shape;402;p1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1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406" name="Google Shape;406;p1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0" name="Google Shape;410;p15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1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2" name="Google Shape;92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3" name="Google Shape;93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96" name="Google Shape;96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0" name="Google Shape;100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" name="Google Shape;104;p3"/>
          <p:cNvGrpSpPr/>
          <p:nvPr/>
        </p:nvGrpSpPr>
        <p:grpSpPr>
          <a:xfrm>
            <a:off x="6775084" y="4253708"/>
            <a:ext cx="409500" cy="889800"/>
            <a:chOff x="6775084" y="4253708"/>
            <a:chExt cx="409500" cy="889800"/>
          </a:xfrm>
        </p:grpSpPr>
        <p:sp>
          <p:nvSpPr>
            <p:cNvPr id="105" name="Google Shape;105;p3"/>
            <p:cNvSpPr/>
            <p:nvPr/>
          </p:nvSpPr>
          <p:spPr>
            <a:xfrm>
              <a:off x="6775084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75084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7367299" y="3804008"/>
            <a:ext cx="409500" cy="1339500"/>
            <a:chOff x="7367299" y="3804008"/>
            <a:chExt cx="409500" cy="1339500"/>
          </a:xfrm>
        </p:grpSpPr>
        <p:sp>
          <p:nvSpPr>
            <p:cNvPr id="108" name="Google Shape;108;p3"/>
            <p:cNvSpPr/>
            <p:nvPr/>
          </p:nvSpPr>
          <p:spPr>
            <a:xfrm>
              <a:off x="7367299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367299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367299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>
            <a:off x="7959516" y="3354008"/>
            <a:ext cx="409500" cy="1789500"/>
            <a:chOff x="7959516" y="3354008"/>
            <a:chExt cx="409500" cy="1789500"/>
          </a:xfrm>
        </p:grpSpPr>
        <p:sp>
          <p:nvSpPr>
            <p:cNvPr id="112" name="Google Shape;112;p3"/>
            <p:cNvSpPr/>
            <p:nvPr/>
          </p:nvSpPr>
          <p:spPr>
            <a:xfrm>
              <a:off x="7959516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959516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959516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59516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8551731" y="2904008"/>
            <a:ext cx="409500" cy="2239500"/>
            <a:chOff x="8551731" y="2904008"/>
            <a:chExt cx="409500" cy="2239500"/>
          </a:xfrm>
        </p:grpSpPr>
        <p:sp>
          <p:nvSpPr>
            <p:cNvPr id="117" name="Google Shape;117;p3"/>
            <p:cNvSpPr/>
            <p:nvPr/>
          </p:nvSpPr>
          <p:spPr>
            <a:xfrm>
              <a:off x="8551731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551731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551731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551731" y="2904008"/>
              <a:ext cx="409500" cy="22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51731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3"/>
          <p:cNvSpPr txBox="1"/>
          <p:nvPr>
            <p:ph type="title"/>
          </p:nvPr>
        </p:nvSpPr>
        <p:spPr>
          <a:xfrm>
            <a:off x="824000" y="1613825"/>
            <a:ext cx="5857800" cy="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bg>
      <p:bgPr>
        <a:solidFill>
          <a:srgbClr val="11A3D9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"/>
          <p:cNvGrpSpPr/>
          <p:nvPr/>
        </p:nvGrpSpPr>
        <p:grpSpPr>
          <a:xfrm>
            <a:off x="6775084" y="4253708"/>
            <a:ext cx="409500" cy="889800"/>
            <a:chOff x="6775084" y="4253708"/>
            <a:chExt cx="409500" cy="889800"/>
          </a:xfrm>
        </p:grpSpPr>
        <p:sp>
          <p:nvSpPr>
            <p:cNvPr id="126" name="Google Shape;126;p4"/>
            <p:cNvSpPr/>
            <p:nvPr/>
          </p:nvSpPr>
          <p:spPr>
            <a:xfrm>
              <a:off x="6775084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6775084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4"/>
          <p:cNvGrpSpPr/>
          <p:nvPr/>
        </p:nvGrpSpPr>
        <p:grpSpPr>
          <a:xfrm>
            <a:off x="7367299" y="3804008"/>
            <a:ext cx="409500" cy="1339500"/>
            <a:chOff x="7367299" y="3804008"/>
            <a:chExt cx="409500" cy="1339500"/>
          </a:xfrm>
        </p:grpSpPr>
        <p:sp>
          <p:nvSpPr>
            <p:cNvPr id="129" name="Google Shape;129;p4"/>
            <p:cNvSpPr/>
            <p:nvPr/>
          </p:nvSpPr>
          <p:spPr>
            <a:xfrm>
              <a:off x="7367299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367299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367299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7959516" y="3354008"/>
            <a:ext cx="409500" cy="1789500"/>
            <a:chOff x="7959516" y="3354008"/>
            <a:chExt cx="409500" cy="1789500"/>
          </a:xfrm>
        </p:grpSpPr>
        <p:sp>
          <p:nvSpPr>
            <p:cNvPr id="133" name="Google Shape;133;p4"/>
            <p:cNvSpPr/>
            <p:nvPr/>
          </p:nvSpPr>
          <p:spPr>
            <a:xfrm>
              <a:off x="7959516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959516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959516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959516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8551731" y="2904008"/>
            <a:ext cx="409500" cy="2239500"/>
            <a:chOff x="8551731" y="2904008"/>
            <a:chExt cx="409500" cy="2239500"/>
          </a:xfrm>
        </p:grpSpPr>
        <p:sp>
          <p:nvSpPr>
            <p:cNvPr id="138" name="Google Shape;138;p4"/>
            <p:cNvSpPr/>
            <p:nvPr/>
          </p:nvSpPr>
          <p:spPr>
            <a:xfrm>
              <a:off x="8551731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551731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551731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551731" y="2904008"/>
              <a:ext cx="409500" cy="22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551731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" name="Google Shape;145;p4"/>
          <p:cNvSpPr/>
          <p:nvPr/>
        </p:nvSpPr>
        <p:spPr>
          <a:xfrm rot="10512095">
            <a:off x="1105311" y="308974"/>
            <a:ext cx="369395" cy="370590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 rot="10509063">
            <a:off x="886806" y="732270"/>
            <a:ext cx="117119" cy="117717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rot="10512153">
            <a:off x="103250" y="706826"/>
            <a:ext cx="548823" cy="550318"/>
          </a:xfrm>
          <a:prstGeom prst="ellipse">
            <a:avLst/>
          </a:prstGeom>
          <a:solidFill>
            <a:srgbClr val="DFD70F">
              <a:alpha val="7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 rot="10512406">
            <a:off x="-142890" y="-161468"/>
            <a:ext cx="771900" cy="773992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 rot="10512095">
            <a:off x="-210888" y="357404"/>
            <a:ext cx="369395" cy="370590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 rot="10513697">
            <a:off x="549897" y="506764"/>
            <a:ext cx="176712" cy="177011"/>
          </a:xfrm>
          <a:prstGeom prst="ellipse">
            <a:avLst/>
          </a:prstGeom>
          <a:solidFill>
            <a:srgbClr val="DFD70F">
              <a:alpha val="7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 rot="10514637">
            <a:off x="1496972" y="74969"/>
            <a:ext cx="188148" cy="188746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"/>
          <p:cNvSpPr/>
          <p:nvPr/>
        </p:nvSpPr>
        <p:spPr>
          <a:xfrm rot="10510808">
            <a:off x="760949" y="428004"/>
            <a:ext cx="228508" cy="229405"/>
          </a:xfrm>
          <a:prstGeom prst="ellipse">
            <a:avLst/>
          </a:prstGeom>
          <a:solidFill>
            <a:srgbClr val="DFD70F">
              <a:alpha val="48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"/>
          <p:cNvSpPr/>
          <p:nvPr/>
        </p:nvSpPr>
        <p:spPr>
          <a:xfrm rot="10515710">
            <a:off x="749246" y="-114798"/>
            <a:ext cx="392240" cy="393436"/>
          </a:xfrm>
          <a:prstGeom prst="ellipse">
            <a:avLst/>
          </a:prstGeom>
          <a:solidFill>
            <a:srgbClr val="DFD70F">
              <a:alpha val="7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">
  <p:cSld name="SECTION_HEADER_1_1">
    <p:bg>
      <p:bgPr>
        <a:solidFill>
          <a:srgbClr val="D71588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5"/>
          <p:cNvGrpSpPr/>
          <p:nvPr/>
        </p:nvGrpSpPr>
        <p:grpSpPr>
          <a:xfrm>
            <a:off x="8526800" y="2984972"/>
            <a:ext cx="239100" cy="2158441"/>
            <a:chOff x="8212670" y="3856739"/>
            <a:chExt cx="239100" cy="1286701"/>
          </a:xfrm>
        </p:grpSpPr>
        <p:sp>
          <p:nvSpPr>
            <p:cNvPr id="156" name="Google Shape;156;p5"/>
            <p:cNvSpPr/>
            <p:nvPr/>
          </p:nvSpPr>
          <p:spPr>
            <a:xfrm>
              <a:off x="8212670" y="3856739"/>
              <a:ext cx="239100" cy="128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7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212670" y="4507140"/>
              <a:ext cx="239100" cy="636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824000" y="73938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 rot="10511298">
            <a:off x="1074174" y="257945"/>
            <a:ext cx="683107" cy="6854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 rot="10510754">
            <a:off x="69881" y="700842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 rot="10510754">
            <a:off x="546881" y="27667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10511187">
            <a:off x="439922" y="177855"/>
            <a:ext cx="114403" cy="11500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10510754">
            <a:off x="595031" y="237542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195925" y="334213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643650" y="469013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8783750" y="41313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5"/>
          <p:cNvGrpSpPr/>
          <p:nvPr/>
        </p:nvGrpSpPr>
        <p:grpSpPr>
          <a:xfrm>
            <a:off x="8212670" y="3856739"/>
            <a:ext cx="239100" cy="1286701"/>
            <a:chOff x="8212670" y="3856739"/>
            <a:chExt cx="239100" cy="1286701"/>
          </a:xfrm>
        </p:grpSpPr>
        <p:sp>
          <p:nvSpPr>
            <p:cNvPr id="170" name="Google Shape;170;p5"/>
            <p:cNvSpPr/>
            <p:nvPr/>
          </p:nvSpPr>
          <p:spPr>
            <a:xfrm>
              <a:off x="8212670" y="3856739"/>
              <a:ext cx="239100" cy="128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8212670" y="4507140"/>
              <a:ext cx="239100" cy="636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7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5"/>
          <p:cNvGrpSpPr/>
          <p:nvPr/>
        </p:nvGrpSpPr>
        <p:grpSpPr>
          <a:xfrm>
            <a:off x="8840775" y="3585944"/>
            <a:ext cx="239100" cy="1557423"/>
            <a:chOff x="8212670" y="3856739"/>
            <a:chExt cx="239100" cy="1286701"/>
          </a:xfrm>
        </p:grpSpPr>
        <p:sp>
          <p:nvSpPr>
            <p:cNvPr id="173" name="Google Shape;173;p5"/>
            <p:cNvSpPr/>
            <p:nvPr/>
          </p:nvSpPr>
          <p:spPr>
            <a:xfrm>
              <a:off x="8212670" y="3856739"/>
              <a:ext cx="239100" cy="1286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212670" y="4507140"/>
              <a:ext cx="239100" cy="636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7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">
  <p:cSld name="SECTION_HEADER_1_1_1">
    <p:bg>
      <p:bgPr>
        <a:solidFill>
          <a:srgbClr val="302D3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6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77" name="Google Shape;177;p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78" name="Google Shape;178;p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81" name="Google Shape;181;p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85" name="Google Shape;185;p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6"/>
          <p:cNvGrpSpPr/>
          <p:nvPr/>
        </p:nvGrpSpPr>
        <p:grpSpPr>
          <a:xfrm>
            <a:off x="6775084" y="4253708"/>
            <a:ext cx="409500" cy="889800"/>
            <a:chOff x="6775084" y="4253708"/>
            <a:chExt cx="409500" cy="889800"/>
          </a:xfrm>
        </p:grpSpPr>
        <p:sp>
          <p:nvSpPr>
            <p:cNvPr id="190" name="Google Shape;190;p6"/>
            <p:cNvSpPr/>
            <p:nvPr/>
          </p:nvSpPr>
          <p:spPr>
            <a:xfrm>
              <a:off x="6775084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75084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6"/>
          <p:cNvGrpSpPr/>
          <p:nvPr/>
        </p:nvGrpSpPr>
        <p:grpSpPr>
          <a:xfrm>
            <a:off x="7367299" y="3804008"/>
            <a:ext cx="409500" cy="1339500"/>
            <a:chOff x="7367299" y="3804008"/>
            <a:chExt cx="409500" cy="1339500"/>
          </a:xfrm>
        </p:grpSpPr>
        <p:sp>
          <p:nvSpPr>
            <p:cNvPr id="193" name="Google Shape;193;p6"/>
            <p:cNvSpPr/>
            <p:nvPr/>
          </p:nvSpPr>
          <p:spPr>
            <a:xfrm>
              <a:off x="7367299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7367299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367299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7959516" y="3354008"/>
            <a:ext cx="409500" cy="1789500"/>
            <a:chOff x="7959516" y="3354008"/>
            <a:chExt cx="409500" cy="1789500"/>
          </a:xfrm>
        </p:grpSpPr>
        <p:sp>
          <p:nvSpPr>
            <p:cNvPr id="197" name="Google Shape;197;p6"/>
            <p:cNvSpPr/>
            <p:nvPr/>
          </p:nvSpPr>
          <p:spPr>
            <a:xfrm>
              <a:off x="7959516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959516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959516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959516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6"/>
          <p:cNvGrpSpPr/>
          <p:nvPr/>
        </p:nvGrpSpPr>
        <p:grpSpPr>
          <a:xfrm>
            <a:off x="8551731" y="2904008"/>
            <a:ext cx="409500" cy="2239500"/>
            <a:chOff x="8551731" y="2904008"/>
            <a:chExt cx="409500" cy="2239500"/>
          </a:xfrm>
        </p:grpSpPr>
        <p:sp>
          <p:nvSpPr>
            <p:cNvPr id="202" name="Google Shape;202;p6"/>
            <p:cNvSpPr/>
            <p:nvPr/>
          </p:nvSpPr>
          <p:spPr>
            <a:xfrm>
              <a:off x="8551731" y="4253708"/>
              <a:ext cx="409500" cy="889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551731" y="3354008"/>
              <a:ext cx="409500" cy="17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551731" y="3804008"/>
              <a:ext cx="409500" cy="13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551731" y="2904008"/>
              <a:ext cx="409500" cy="223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8551731" y="4703408"/>
              <a:ext cx="409500" cy="44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2">
  <p:cSld name="SECTION_HEADER_1_1_1_2">
    <p:bg>
      <p:bgPr>
        <a:solidFill>
          <a:srgbClr val="302D3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8734500" y="636312"/>
            <a:ext cx="409500" cy="4507200"/>
          </a:xfrm>
          <a:prstGeom prst="round2SameRect">
            <a:avLst>
              <a:gd fmla="val 47125" name="adj1"/>
              <a:gd fmla="val 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"/>
          <p:cNvSpPr/>
          <p:nvPr/>
        </p:nvSpPr>
        <p:spPr>
          <a:xfrm>
            <a:off x="8734500" y="3277262"/>
            <a:ext cx="409500" cy="1866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>
              <a:alpha val="9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8734500" y="1835200"/>
            <a:ext cx="409500" cy="3308100"/>
          </a:xfrm>
          <a:prstGeom prst="round2SameRect">
            <a:avLst>
              <a:gd fmla="val 47125" name="adj1"/>
              <a:gd fmla="val 0" name="adj2"/>
            </a:avLst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8734500" y="3044611"/>
            <a:ext cx="409500" cy="2098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 </a:t>
            </a: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-119825" y="4830596"/>
            <a:ext cx="372300" cy="3732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138200" y="4651338"/>
            <a:ext cx="729900" cy="7317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8613475" y="230488"/>
            <a:ext cx="321900" cy="322800"/>
          </a:xfrm>
          <a:prstGeom prst="ellipse">
            <a:avLst/>
          </a:prstGeom>
          <a:solidFill>
            <a:srgbClr val="11A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 rot="10511298">
            <a:off x="-275226" y="-177505"/>
            <a:ext cx="683107" cy="685499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rot="10510754">
            <a:off x="8417381" y="612967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8342775" y="74553"/>
            <a:ext cx="222300" cy="2229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"/>
          <p:cNvSpPr/>
          <p:nvPr/>
        </p:nvSpPr>
        <p:spPr>
          <a:xfrm rot="10510754">
            <a:off x="546881" y="27667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"/>
          <p:cNvSpPr/>
          <p:nvPr/>
        </p:nvSpPr>
        <p:spPr>
          <a:xfrm rot="10511187">
            <a:off x="439922" y="177855"/>
            <a:ext cx="114403" cy="115001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 rot="10510754">
            <a:off x="595031" y="237542"/>
            <a:ext cx="174919" cy="175517"/>
          </a:xfrm>
          <a:prstGeom prst="ellipse">
            <a:avLst/>
          </a:prstGeom>
          <a:solidFill>
            <a:srgbClr val="DFD7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1052550" y="4893970"/>
            <a:ext cx="176700" cy="177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699263" y="4928919"/>
            <a:ext cx="321900" cy="3228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 1 1">
  <p:cSld name="SECTION_HEADER_1_1_1_1">
    <p:bg>
      <p:bgPr>
        <a:solidFill>
          <a:srgbClr val="302D3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29" name="Google Shape;22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86600" y="0"/>
            <a:ext cx="2157400" cy="402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25752">
            <a:off x="18176" y="-1963524"/>
            <a:ext cx="2157399" cy="402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66300" y="2573000"/>
            <a:ext cx="2157400" cy="4024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5" name="Google Shape;235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9" name="Google Shape;239;p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0" name="Google Shape;240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3" name="Google Shape;243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hyperlink" Target="https://github.com/MarcPetitdemange" TargetMode="External"/><Relationship Id="rId6" Type="http://schemas.openxmlformats.org/officeDocument/2006/relationships/hyperlink" Target="https://github.com/MarcPetitdemange/cours-dev-web-typescript-examples" TargetMode="External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3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arcPetitdemange/cours-dev-web-typescript-2/tree/main" TargetMode="External"/><Relationship Id="rId4" Type="http://schemas.openxmlformats.org/officeDocument/2006/relationships/hyperlink" Target="https://github.com/MarcPetitdemange/cours-dev-web-typescript-2/tree/main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hyperlink" Target="http://localhost:900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5.gif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9.gif"/><Relationship Id="rId6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37.gif"/><Relationship Id="rId5" Type="http://schemas.openxmlformats.org/officeDocument/2006/relationships/image" Target="../media/image30.png"/><Relationship Id="rId6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3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4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www.typescriptlang.org/" TargetMode="External"/><Relationship Id="rId5" Type="http://schemas.openxmlformats.org/officeDocument/2006/relationships/hyperlink" Target="https://fr.wikipedia.org/wiki/TypeScript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55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4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hyperlink" Target="https://developer.mozilla.org/fr/docs/Web/JavaScript/Reference/Classes" TargetMode="External"/><Relationship Id="rId5" Type="http://schemas.openxmlformats.org/officeDocument/2006/relationships/image" Target="../media/image60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66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Relationship Id="rId4" Type="http://schemas.openxmlformats.org/officeDocument/2006/relationships/image" Target="../media/image62.png"/><Relationship Id="rId5" Type="http://schemas.openxmlformats.org/officeDocument/2006/relationships/image" Target="../media/image45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Relationship Id="rId4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Relationship Id="rId5" Type="http://schemas.openxmlformats.org/officeDocument/2006/relationships/hyperlink" Target="https://emojiterra.com/fr/symbole-davertissement/" TargetMode="External"/><Relationship Id="rId6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Relationship Id="rId4" Type="http://schemas.openxmlformats.org/officeDocument/2006/relationships/image" Target="../media/image56.png"/><Relationship Id="rId5" Type="http://schemas.openxmlformats.org/officeDocument/2006/relationships/image" Target="../media/image59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Relationship Id="rId4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0" Type="http://schemas.openxmlformats.org/officeDocument/2006/relationships/hyperlink" Target="https://developer.mozilla.org/fr/docs/Web/HTTP/Status/418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image" Target="../media/image75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80.png"/><Relationship Id="rId8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67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.png"/><Relationship Id="rId4" Type="http://schemas.openxmlformats.org/officeDocument/2006/relationships/hyperlink" Target="https://developer.mozilla.org/fr/docs/Web/JavaScript/Reference/Global_Objects/Array" TargetMode="External"/><Relationship Id="rId5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.png"/><Relationship Id="rId4" Type="http://schemas.openxmlformats.org/officeDocument/2006/relationships/image" Target="../media/image78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png"/><Relationship Id="rId4" Type="http://schemas.openxmlformats.org/officeDocument/2006/relationships/image" Target="../media/image87.gif"/><Relationship Id="rId5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.png"/><Relationship Id="rId4" Type="http://schemas.openxmlformats.org/officeDocument/2006/relationships/image" Target="../media/image79.png"/><Relationship Id="rId5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.png"/><Relationship Id="rId4" Type="http://schemas.openxmlformats.org/officeDocument/2006/relationships/image" Target="../media/image84.png"/><Relationship Id="rId5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.png"/><Relationship Id="rId4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.png"/><Relationship Id="rId4" Type="http://schemas.openxmlformats.org/officeDocument/2006/relationships/image" Target="../media/image8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.png"/><Relationship Id="rId4" Type="http://schemas.openxmlformats.org/officeDocument/2006/relationships/image" Target="../media/image8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s://fr.wiktionary.org/wiki/transpiler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typescriptlang.org/docs/handbook/2/types-from-types.html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.png"/><Relationship Id="rId4" Type="http://schemas.openxmlformats.org/officeDocument/2006/relationships/image" Target="../media/image8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"/>
          <p:cNvSpPr txBox="1"/>
          <p:nvPr>
            <p:ph type="ctrTitle"/>
          </p:nvPr>
        </p:nvSpPr>
        <p:spPr>
          <a:xfrm>
            <a:off x="643750" y="1728200"/>
            <a:ext cx="4402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TYPESCRIPT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825" y="153525"/>
            <a:ext cx="1421400" cy="142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11" name="Google Shape;611;p26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4" name="Google Shape;614;p26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615" name="Google Shape;615;p26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Où retrouver les exemples ?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6" name="Google Shape;616;p26"/>
          <p:cNvSpPr txBox="1"/>
          <p:nvPr/>
        </p:nvSpPr>
        <p:spPr>
          <a:xfrm>
            <a:off x="1041300" y="1846625"/>
            <a:ext cx="72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</a:rPr>
              <a:t>→ </a:t>
            </a:r>
            <a:r>
              <a:rPr b="1" lang="fr" sz="21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MarcPetitdemange</a:t>
            </a:r>
            <a:r>
              <a:rPr b="1" lang="fr" sz="2100">
                <a:solidFill>
                  <a:schemeClr val="lt1"/>
                </a:solidFill>
              </a:rPr>
              <a:t>/</a:t>
            </a:r>
            <a:r>
              <a:rPr lang="fr" sz="21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cours-dev-web-typescript-examples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617" name="Google Shape;61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300" y="3298025"/>
            <a:ext cx="1559950" cy="15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6"/>
          <p:cNvSpPr txBox="1"/>
          <p:nvPr/>
        </p:nvSpPr>
        <p:spPr>
          <a:xfrm>
            <a:off x="3017025" y="2466725"/>
            <a:ext cx="46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Vous retrouverez tous les exemples présents dans ce cours de typescript …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19" name="Google Shape;619;p26"/>
          <p:cNvSpPr txBox="1"/>
          <p:nvPr/>
        </p:nvSpPr>
        <p:spPr>
          <a:xfrm>
            <a:off x="2148400" y="3447400"/>
            <a:ext cx="465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… En plus ils sont triés  </a:t>
            </a:r>
            <a:r>
              <a:rPr lang="fr" sz="2100">
                <a:solidFill>
                  <a:schemeClr val="lt1"/>
                </a:solidFill>
              </a:rPr>
              <a:t>😉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0" name="Google Shape;620;p26"/>
          <p:cNvSpPr txBox="1"/>
          <p:nvPr/>
        </p:nvSpPr>
        <p:spPr>
          <a:xfrm>
            <a:off x="1998625" y="4104675"/>
            <a:ext cx="46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PS: N’hésitez pas à me faire des propositions, à fork le projet pour me proposer d’autres exercices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6" name="Google Shape;626;p27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types de base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7" name="Google Shape;627;p27"/>
          <p:cNvSpPr txBox="1"/>
          <p:nvPr/>
        </p:nvSpPr>
        <p:spPr>
          <a:xfrm>
            <a:off x="1471650" y="236725"/>
            <a:ext cx="438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Bon jusqu’ici c’était de la théorie PURE...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8" name="Google Shape;628;p27"/>
          <p:cNvSpPr txBox="1"/>
          <p:nvPr/>
        </p:nvSpPr>
        <p:spPr>
          <a:xfrm>
            <a:off x="4706125" y="867425"/>
            <a:ext cx="438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...Voyons comment ça fonctionne tout ça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9" name="Google Shape;629;p27"/>
          <p:cNvSpPr txBox="1"/>
          <p:nvPr/>
        </p:nvSpPr>
        <p:spPr>
          <a:xfrm>
            <a:off x="917500" y="1417300"/>
            <a:ext cx="438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commence avec :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8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7" name="Google Shape;637;p28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638" name="Google Shape;638;p28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Types de base (Syntaxe)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39" name="Google Shape;639;p28"/>
          <p:cNvSpPr txBox="1"/>
          <p:nvPr/>
        </p:nvSpPr>
        <p:spPr>
          <a:xfrm>
            <a:off x="2270225" y="1971450"/>
            <a:ext cx="5617500" cy="600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const </a:t>
            </a:r>
            <a:r>
              <a:rPr b="1" lang="fr" sz="2700">
                <a:solidFill>
                  <a:srgbClr val="38761D"/>
                </a:solidFill>
                <a:latin typeface="Maven Pro"/>
                <a:ea typeface="Maven Pro"/>
                <a:cs typeface="Maven Pro"/>
                <a:sym typeface="Maven Pro"/>
              </a:rPr>
              <a:t>myVariable</a:t>
            </a:r>
            <a:r>
              <a:rPr b="1" lang="fr" sz="2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27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type </a:t>
            </a:r>
            <a:r>
              <a:rPr b="1" lang="fr" sz="2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</a:t>
            </a:r>
            <a:r>
              <a:rPr b="1" lang="fr" sz="2700">
                <a:solidFill>
                  <a:srgbClr val="CC4125"/>
                </a:solidFill>
                <a:latin typeface="Maven Pro"/>
                <a:ea typeface="Maven Pro"/>
                <a:cs typeface="Maven Pro"/>
                <a:sym typeface="Maven Pro"/>
              </a:rPr>
              <a:t>value</a:t>
            </a:r>
            <a:r>
              <a:rPr b="1" lang="fr" sz="2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</a:t>
            </a:r>
            <a:endParaRPr b="1" sz="2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0" name="Google Shape;640;p28"/>
          <p:cNvSpPr txBox="1"/>
          <p:nvPr/>
        </p:nvSpPr>
        <p:spPr>
          <a:xfrm>
            <a:off x="333450" y="3252525"/>
            <a:ext cx="498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const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déclaration (const, let ou var)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38761D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38761D"/>
                </a:solidFill>
                <a:latin typeface="Maven Pro"/>
                <a:ea typeface="Maven Pro"/>
                <a:cs typeface="Maven Pro"/>
                <a:sym typeface="Maven Pro"/>
              </a:rPr>
              <a:t>myVariable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nom de la variable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type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type de la variable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value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valeur de la variable</a:t>
            </a:r>
            <a:endParaRPr/>
          </a:p>
        </p:txBody>
      </p:sp>
      <p:sp>
        <p:nvSpPr>
          <p:cNvPr id="641" name="Google Shape;641;p28"/>
          <p:cNvSpPr txBox="1"/>
          <p:nvPr/>
        </p:nvSpPr>
        <p:spPr>
          <a:xfrm>
            <a:off x="4815650" y="220375"/>
            <a:ext cx="411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Mémorisez bien ça vous allez vous en servir tout le temps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42" name="Google Shape;642;p28"/>
          <p:cNvSpPr/>
          <p:nvPr/>
        </p:nvSpPr>
        <p:spPr>
          <a:xfrm>
            <a:off x="6786150" y="769100"/>
            <a:ext cx="463175" cy="943150"/>
          </a:xfrm>
          <a:custGeom>
            <a:rect b="b" l="l" r="r" t="t"/>
            <a:pathLst>
              <a:path extrusionOk="0" h="37726" w="18527">
                <a:moveTo>
                  <a:pt x="14820" y="0"/>
                </a:moveTo>
                <a:cubicBezTo>
                  <a:pt x="12449" y="2375"/>
                  <a:pt x="11287" y="6451"/>
                  <a:pt x="12126" y="9701"/>
                </a:cubicBezTo>
                <a:cubicBezTo>
                  <a:pt x="13444" y="14806"/>
                  <a:pt x="19603" y="19138"/>
                  <a:pt x="18324" y="24253"/>
                </a:cubicBezTo>
                <a:cubicBezTo>
                  <a:pt x="16485" y="31608"/>
                  <a:pt x="2080" y="30435"/>
                  <a:pt x="0" y="37726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9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0" name="Google Shape;650;p29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651" name="Google Shape;651;p29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Types de base - liste 1/3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52" name="Google Shape;652;p29"/>
          <p:cNvSpPr txBox="1"/>
          <p:nvPr/>
        </p:nvSpPr>
        <p:spPr>
          <a:xfrm>
            <a:off x="720850" y="1763775"/>
            <a:ext cx="6408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Number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Valeurs numériques (entiers, float, binaire, hexa, ...)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const age: </a:t>
            </a:r>
            <a:r>
              <a:rPr b="1" lang="fr" sz="16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number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25 - const pi: </a:t>
            </a:r>
            <a:r>
              <a:rPr b="1" lang="fr" sz="16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number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= 3,14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String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Valeurs littérales (Chaîne de caractères, simple caractère)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const hello: </a:t>
            </a:r>
            <a:r>
              <a:rPr b="1" lang="fr" sz="16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string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= 'world' - const letter: </a:t>
            </a:r>
            <a:r>
              <a:rPr b="1" lang="fr" sz="16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string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= 'a'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Array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ollection de valeurs (De même types ou de types différents)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const userIds: </a:t>
            </a:r>
            <a:r>
              <a:rPr b="1" lang="fr" sz="16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number[]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[1, 2, 3]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const userIds: </a:t>
            </a:r>
            <a:r>
              <a:rPr b="1" lang="fr" sz="16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Array&lt;number&gt;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= [1, 2, 3]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53" name="Google Shape;653;p29"/>
          <p:cNvSpPr txBox="1"/>
          <p:nvPr/>
        </p:nvSpPr>
        <p:spPr>
          <a:xfrm>
            <a:off x="5345275" y="220375"/>
            <a:ext cx="361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Jusque là pas de grandes nouveautés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54" name="Google Shape;654;p29"/>
          <p:cNvSpPr/>
          <p:nvPr/>
        </p:nvSpPr>
        <p:spPr>
          <a:xfrm>
            <a:off x="6786150" y="769100"/>
            <a:ext cx="463175" cy="943150"/>
          </a:xfrm>
          <a:custGeom>
            <a:rect b="b" l="l" r="r" t="t"/>
            <a:pathLst>
              <a:path extrusionOk="0" h="37726" w="18527">
                <a:moveTo>
                  <a:pt x="14820" y="0"/>
                </a:moveTo>
                <a:cubicBezTo>
                  <a:pt x="12449" y="2375"/>
                  <a:pt x="11287" y="6451"/>
                  <a:pt x="12126" y="9701"/>
                </a:cubicBezTo>
                <a:cubicBezTo>
                  <a:pt x="13444" y="14806"/>
                  <a:pt x="19603" y="19138"/>
                  <a:pt x="18324" y="24253"/>
                </a:cubicBezTo>
                <a:cubicBezTo>
                  <a:pt x="16485" y="31608"/>
                  <a:pt x="2080" y="30435"/>
                  <a:pt x="0" y="37726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55" name="Google Shape;655;p29"/>
          <p:cNvSpPr/>
          <p:nvPr/>
        </p:nvSpPr>
        <p:spPr>
          <a:xfrm rot="-4766078">
            <a:off x="5585444" y="715144"/>
            <a:ext cx="525204" cy="5395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9"/>
          <p:cNvSpPr/>
          <p:nvPr/>
        </p:nvSpPr>
        <p:spPr>
          <a:xfrm rot="-4765244">
            <a:off x="8432798" y="846089"/>
            <a:ext cx="392166" cy="402818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9"/>
          <p:cNvSpPr/>
          <p:nvPr/>
        </p:nvSpPr>
        <p:spPr>
          <a:xfrm rot="-4766078">
            <a:off x="5192706" y="652422"/>
            <a:ext cx="525204" cy="5395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9"/>
          <p:cNvSpPr/>
          <p:nvPr/>
        </p:nvSpPr>
        <p:spPr>
          <a:xfrm rot="-4766985">
            <a:off x="5322053" y="977112"/>
            <a:ext cx="426002" cy="43729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9"/>
          <p:cNvSpPr/>
          <p:nvPr/>
        </p:nvSpPr>
        <p:spPr>
          <a:xfrm rot="-4765643">
            <a:off x="7868249" y="903054"/>
            <a:ext cx="246891" cy="253305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9"/>
          <p:cNvSpPr/>
          <p:nvPr/>
        </p:nvSpPr>
        <p:spPr>
          <a:xfrm rot="-4767164">
            <a:off x="8343892" y="703322"/>
            <a:ext cx="145864" cy="149863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9"/>
          <p:cNvSpPr/>
          <p:nvPr/>
        </p:nvSpPr>
        <p:spPr>
          <a:xfrm rot="-4767164">
            <a:off x="5816531" y="1303256"/>
            <a:ext cx="145864" cy="14986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9"/>
          <p:cNvSpPr/>
          <p:nvPr/>
        </p:nvSpPr>
        <p:spPr>
          <a:xfrm rot="-4761563">
            <a:off x="8845103" y="130110"/>
            <a:ext cx="100732" cy="10314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0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0" name="Google Shape;670;p30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671" name="Google Shape;671;p30"/>
          <p:cNvSpPr txBox="1"/>
          <p:nvPr/>
        </p:nvSpPr>
        <p:spPr>
          <a:xfrm>
            <a:off x="996050" y="1292525"/>
            <a:ext cx="379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Types de base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liste 2/3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2" name="Google Shape;672;p30"/>
          <p:cNvSpPr txBox="1"/>
          <p:nvPr/>
        </p:nvSpPr>
        <p:spPr>
          <a:xfrm>
            <a:off x="720850" y="1763775"/>
            <a:ext cx="6408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Boolean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Valeurs booléennes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const isValid: </a:t>
            </a:r>
            <a:r>
              <a:rPr b="1" lang="fr" sz="16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boolean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false;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Object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Type représentant toutes les valeurs non primitives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const user: </a:t>
            </a:r>
            <a:r>
              <a:rPr b="1" lang="fr" sz="16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object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{...}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Any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Type représentant l’inconnu / n’importe quel type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const response: </a:t>
            </a:r>
            <a:r>
              <a:rPr b="1" lang="fr" sz="16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any </a:t>
            </a: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...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3" name="Google Shape;673;p30"/>
          <p:cNvSpPr txBox="1"/>
          <p:nvPr/>
        </p:nvSpPr>
        <p:spPr>
          <a:xfrm>
            <a:off x="31200" y="4471225"/>
            <a:ext cx="320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Lui il est un peu particulier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74" name="Google Shape;674;p30"/>
          <p:cNvSpPr/>
          <p:nvPr/>
        </p:nvSpPr>
        <p:spPr>
          <a:xfrm>
            <a:off x="440889" y="3568225"/>
            <a:ext cx="268700" cy="798300"/>
          </a:xfrm>
          <a:custGeom>
            <a:rect b="b" l="l" r="r" t="t"/>
            <a:pathLst>
              <a:path extrusionOk="0" h="31932" w="10748">
                <a:moveTo>
                  <a:pt x="5359" y="31932"/>
                </a:moveTo>
                <a:cubicBezTo>
                  <a:pt x="-4298" y="27109"/>
                  <a:pt x="101" y="1779"/>
                  <a:pt x="10748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5" name="Google Shape;675;p30"/>
          <p:cNvSpPr txBox="1"/>
          <p:nvPr/>
        </p:nvSpPr>
        <p:spPr>
          <a:xfrm>
            <a:off x="5670675" y="508150"/>
            <a:ext cx="320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Les deux là vous les connaissez déjà aussi...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76" name="Google Shape;676;p30"/>
          <p:cNvSpPr/>
          <p:nvPr/>
        </p:nvSpPr>
        <p:spPr>
          <a:xfrm>
            <a:off x="4404700" y="1486575"/>
            <a:ext cx="1337250" cy="508625"/>
          </a:xfrm>
          <a:custGeom>
            <a:rect b="b" l="l" r="r" t="t"/>
            <a:pathLst>
              <a:path extrusionOk="0" h="20345" w="53490">
                <a:moveTo>
                  <a:pt x="53490" y="0"/>
                </a:moveTo>
                <a:cubicBezTo>
                  <a:pt x="50787" y="18884"/>
                  <a:pt x="19076" y="20345"/>
                  <a:pt x="0" y="2034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7" name="Google Shape;677;p30"/>
          <p:cNvSpPr/>
          <p:nvPr/>
        </p:nvSpPr>
        <p:spPr>
          <a:xfrm>
            <a:off x="5105325" y="1473100"/>
            <a:ext cx="1061025" cy="1239550"/>
          </a:xfrm>
          <a:custGeom>
            <a:rect b="b" l="l" r="r" t="t"/>
            <a:pathLst>
              <a:path extrusionOk="0" h="49582" w="42441">
                <a:moveTo>
                  <a:pt x="42441" y="0"/>
                </a:moveTo>
                <a:cubicBezTo>
                  <a:pt x="32643" y="6536"/>
                  <a:pt x="37595" y="23347"/>
                  <a:pt x="32202" y="33818"/>
                </a:cubicBezTo>
                <a:cubicBezTo>
                  <a:pt x="26730" y="44443"/>
                  <a:pt x="11668" y="46995"/>
                  <a:pt x="0" y="49582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1"/>
          <p:cNvSpPr/>
          <p:nvPr/>
        </p:nvSpPr>
        <p:spPr>
          <a:xfrm rot="-4766985">
            <a:off x="5951753" y="1045412"/>
            <a:ext cx="426002" cy="43729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1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6" name="Google Shape;686;p31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687" name="Google Shape;687;p31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Types de base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liste 3/3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8" name="Google Shape;688;p31"/>
          <p:cNvSpPr txBox="1"/>
          <p:nvPr/>
        </p:nvSpPr>
        <p:spPr>
          <a:xfrm>
            <a:off x="720850" y="1763775"/>
            <a:ext cx="6408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Never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Représente un type qui n’arrive jamais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Void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Représente l’absence de type (à l’opposé de any)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800"/>
              <a:buFont typeface="Maven Pro"/>
              <a:buChar char="●"/>
            </a:pP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Null &amp; undefined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Représente l’absence de valeur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9" name="Google Shape;689;p31"/>
          <p:cNvSpPr txBox="1"/>
          <p:nvPr/>
        </p:nvSpPr>
        <p:spPr>
          <a:xfrm>
            <a:off x="85100" y="4178175"/>
            <a:ext cx="655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“Eh oui Jamy ! “ Mais si vous avez déjà fait du </a:t>
            </a:r>
            <a:r>
              <a:rPr b="1"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Java et/ou du Javascript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, ça devrait vous 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rappeler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des trucs ! 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90" name="Google Shape;690;p31"/>
          <p:cNvSpPr/>
          <p:nvPr/>
        </p:nvSpPr>
        <p:spPr>
          <a:xfrm rot="-4766078">
            <a:off x="6377019" y="621144"/>
            <a:ext cx="525204" cy="5395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1"/>
          <p:cNvSpPr/>
          <p:nvPr/>
        </p:nvSpPr>
        <p:spPr>
          <a:xfrm rot="-4765244">
            <a:off x="8412573" y="37064"/>
            <a:ext cx="392166" cy="402818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1"/>
          <p:cNvSpPr/>
          <p:nvPr/>
        </p:nvSpPr>
        <p:spPr>
          <a:xfrm rot="-4766078">
            <a:off x="5961543" y="437172"/>
            <a:ext cx="525204" cy="5395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375" y="180998"/>
            <a:ext cx="1681200" cy="128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94" name="Google Shape;694;p31"/>
          <p:cNvSpPr/>
          <p:nvPr/>
        </p:nvSpPr>
        <p:spPr>
          <a:xfrm rot="-4765643">
            <a:off x="6706124" y="111829"/>
            <a:ext cx="246891" cy="253305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1"/>
          <p:cNvSpPr/>
          <p:nvPr/>
        </p:nvSpPr>
        <p:spPr>
          <a:xfrm rot="-4767164">
            <a:off x="8276492" y="163547"/>
            <a:ext cx="145864" cy="149863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1"/>
          <p:cNvSpPr/>
          <p:nvPr/>
        </p:nvSpPr>
        <p:spPr>
          <a:xfrm rot="-4767164">
            <a:off x="6443056" y="1189106"/>
            <a:ext cx="145864" cy="14986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1"/>
          <p:cNvSpPr/>
          <p:nvPr/>
        </p:nvSpPr>
        <p:spPr>
          <a:xfrm>
            <a:off x="5213125" y="1644875"/>
            <a:ext cx="2370125" cy="2479125"/>
          </a:xfrm>
          <a:custGeom>
            <a:rect b="b" l="l" r="r" t="t"/>
            <a:pathLst>
              <a:path extrusionOk="0" h="99165" w="94805">
                <a:moveTo>
                  <a:pt x="0" y="99165"/>
                </a:moveTo>
                <a:cubicBezTo>
                  <a:pt x="1092" y="87089"/>
                  <a:pt x="18741" y="80437"/>
                  <a:pt x="30854" y="79898"/>
                </a:cubicBezTo>
                <a:cubicBezTo>
                  <a:pt x="46460" y="79203"/>
                  <a:pt x="64553" y="85245"/>
                  <a:pt x="77607" y="76665"/>
                </a:cubicBezTo>
                <a:cubicBezTo>
                  <a:pt x="88418" y="69559"/>
                  <a:pt x="96979" y="54293"/>
                  <a:pt x="94314" y="41634"/>
                </a:cubicBezTo>
                <a:cubicBezTo>
                  <a:pt x="92604" y="33512"/>
                  <a:pt x="86109" y="26606"/>
                  <a:pt x="85556" y="18324"/>
                </a:cubicBezTo>
                <a:cubicBezTo>
                  <a:pt x="85109" y="11626"/>
                  <a:pt x="93910" y="6713"/>
                  <a:pt x="93910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3" name="Google Shape;703;p32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Fonctions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3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1" name="Google Shape;711;p33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712" name="Google Shape;712;p33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fonctions (Syntaxe)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13" name="Google Shape;713;p33"/>
          <p:cNvSpPr txBox="1"/>
          <p:nvPr/>
        </p:nvSpPr>
        <p:spPr>
          <a:xfrm>
            <a:off x="4104450" y="178275"/>
            <a:ext cx="494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La déclaration de fonction reprend 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la syntaxe avec le “:” de la déclaration de variables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4" name="Google Shape;714;p33"/>
          <p:cNvSpPr txBox="1"/>
          <p:nvPr/>
        </p:nvSpPr>
        <p:spPr>
          <a:xfrm>
            <a:off x="717650" y="1992400"/>
            <a:ext cx="7305000" cy="831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function 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nameFunction 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param1Name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paramType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param2Name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paramType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…) {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	</a:t>
            </a:r>
            <a:r>
              <a:rPr b="1" i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&lt;corps de la fonction&gt;</a:t>
            </a:r>
            <a:endParaRPr b="1" i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}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5" name="Google Shape;715;p33"/>
          <p:cNvSpPr txBox="1"/>
          <p:nvPr/>
        </p:nvSpPr>
        <p:spPr>
          <a:xfrm>
            <a:off x="333450" y="2851300"/>
            <a:ext cx="6782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function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Mot clef pour déclarer une fonction (JS)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nameFunction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Nom de la fonction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paramName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Nom du paramètre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paramType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Type du paramètre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6" name="Google Shape;716;p33"/>
          <p:cNvSpPr txBox="1"/>
          <p:nvPr/>
        </p:nvSpPr>
        <p:spPr>
          <a:xfrm>
            <a:off x="110025" y="4299275"/>
            <a:ext cx="646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En TS il existe plein de façon de définir une fonction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Voyons ce que ça donne !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7" name="Google Shape;717;p33"/>
          <p:cNvSpPr/>
          <p:nvPr/>
        </p:nvSpPr>
        <p:spPr>
          <a:xfrm>
            <a:off x="5671515" y="988050"/>
            <a:ext cx="755250" cy="778100"/>
          </a:xfrm>
          <a:custGeom>
            <a:rect b="b" l="l" r="r" t="t"/>
            <a:pathLst>
              <a:path extrusionOk="0" h="31124" w="30210">
                <a:moveTo>
                  <a:pt x="3760" y="0"/>
                </a:moveTo>
                <a:cubicBezTo>
                  <a:pt x="319" y="627"/>
                  <a:pt x="-1412" y="8258"/>
                  <a:pt x="1470" y="10240"/>
                </a:cubicBezTo>
                <a:cubicBezTo>
                  <a:pt x="8994" y="15414"/>
                  <a:pt x="19515" y="14384"/>
                  <a:pt x="27473" y="18863"/>
                </a:cubicBezTo>
                <a:cubicBezTo>
                  <a:pt x="31111" y="20911"/>
                  <a:pt x="30033" y="26949"/>
                  <a:pt x="30033" y="31124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4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5" name="Google Shape;725;p34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726" name="Google Shape;726;p34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Les fonctions (Exemple)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27" name="Google Shape;727;p34"/>
          <p:cNvSpPr txBox="1"/>
          <p:nvPr/>
        </p:nvSpPr>
        <p:spPr>
          <a:xfrm>
            <a:off x="1080775" y="1915900"/>
            <a:ext cx="5598900" cy="253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/*Façon 1*/</a:t>
            </a:r>
            <a:endParaRPr i="1" sz="9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:number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/*Façon 2*/</a:t>
            </a:r>
            <a:endParaRPr i="1" sz="9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i="1"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myAdd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:number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number =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function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:number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;};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/*Façon 3*/</a:t>
            </a:r>
            <a:endParaRPr i="1" sz="9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obj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:number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8" name="Google Shape;728;p34"/>
          <p:cNvSpPr txBox="1"/>
          <p:nvPr/>
        </p:nvSpPr>
        <p:spPr>
          <a:xfrm>
            <a:off x="2703600" y="0"/>
            <a:ext cx="644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J’ai 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réécrit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trois fois la même chose, pour vous montrer qu’on peut le faire de différentes façons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29" name="Google Shape;729;p34"/>
          <p:cNvSpPr/>
          <p:nvPr/>
        </p:nvSpPr>
        <p:spPr>
          <a:xfrm>
            <a:off x="6708975" y="602325"/>
            <a:ext cx="1440085" cy="2287948"/>
          </a:xfrm>
          <a:custGeom>
            <a:rect b="b" l="l" r="r" t="t"/>
            <a:pathLst>
              <a:path extrusionOk="0" h="20345" w="53490">
                <a:moveTo>
                  <a:pt x="53490" y="0"/>
                </a:moveTo>
                <a:cubicBezTo>
                  <a:pt x="50787" y="18884"/>
                  <a:pt x="19076" y="20345"/>
                  <a:pt x="0" y="2034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30" name="Google Shape;730;p34"/>
          <p:cNvSpPr txBox="1"/>
          <p:nvPr/>
        </p:nvSpPr>
        <p:spPr>
          <a:xfrm>
            <a:off x="50975" y="4524975"/>
            <a:ext cx="644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… Pensez aux collègues, la façon 1 est plus lisible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5"/>
          <p:cNvSpPr txBox="1"/>
          <p:nvPr/>
        </p:nvSpPr>
        <p:spPr>
          <a:xfrm>
            <a:off x="359675" y="1563213"/>
            <a:ext cx="628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→ MarcPetitdemange/</a:t>
            </a:r>
            <a:r>
              <a:rPr lang="fr" sz="2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cours-dev-web-typescript-2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736" name="Google Shape;736;p35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 support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37" name="Google Shape;737;p35"/>
          <p:cNvSpPr/>
          <p:nvPr/>
        </p:nvSpPr>
        <p:spPr>
          <a:xfrm>
            <a:off x="6422750" y="13732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5"/>
          <p:cNvSpPr/>
          <p:nvPr/>
        </p:nvSpPr>
        <p:spPr>
          <a:xfrm>
            <a:off x="6343150" y="10012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0" name="Google Shape;740;p35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Typescript - Partie TP</a:t>
            </a:r>
            <a:endParaRPr sz="3640"/>
          </a:p>
        </p:txBody>
      </p:sp>
      <p:sp>
        <p:nvSpPr>
          <p:cNvPr id="741" name="Google Shape;741;p35"/>
          <p:cNvSpPr/>
          <p:nvPr/>
        </p:nvSpPr>
        <p:spPr>
          <a:xfrm rot="-3528409">
            <a:off x="6077099" y="9539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5"/>
          <p:cNvSpPr/>
          <p:nvPr/>
        </p:nvSpPr>
        <p:spPr>
          <a:xfrm rot="-3528409">
            <a:off x="7937388" y="12270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5"/>
          <p:cNvSpPr/>
          <p:nvPr/>
        </p:nvSpPr>
        <p:spPr>
          <a:xfrm>
            <a:off x="6583207" y="85139"/>
            <a:ext cx="1560000" cy="16017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5"/>
          <p:cNvSpPr/>
          <p:nvPr/>
        </p:nvSpPr>
        <p:spPr>
          <a:xfrm>
            <a:off x="220962" y="5584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51" y="7588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35"/>
          <p:cNvSpPr/>
          <p:nvPr/>
        </p:nvSpPr>
        <p:spPr>
          <a:xfrm>
            <a:off x="7744250" y="1201610"/>
            <a:ext cx="367200" cy="3771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7950" y="64275"/>
            <a:ext cx="1626975" cy="16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5"/>
          <p:cNvSpPr txBox="1"/>
          <p:nvPr/>
        </p:nvSpPr>
        <p:spPr>
          <a:xfrm>
            <a:off x="490350" y="1976488"/>
            <a:ext cx="700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Récupérer le support d’exercice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sur le répo marqué ci-dessus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49" name="Google Shape;74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3225" y="3310299"/>
            <a:ext cx="1669417" cy="16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35"/>
          <p:cNvSpPr txBox="1"/>
          <p:nvPr/>
        </p:nvSpPr>
        <p:spPr>
          <a:xfrm>
            <a:off x="490350" y="3157000"/>
            <a:ext cx="564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Ouvrez un terminal et allez dans le répo que vous avez cloné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1" name="Google Shape;751;p35"/>
          <p:cNvSpPr txBox="1"/>
          <p:nvPr/>
        </p:nvSpPr>
        <p:spPr>
          <a:xfrm>
            <a:off x="572225" y="2738200"/>
            <a:ext cx="6359400" cy="3693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clone https://github.com/MarcPetitdemange/cours-dev-web-typescript-2.git</a:t>
            </a:r>
            <a:endParaRPr sz="1200"/>
          </a:p>
        </p:txBody>
      </p:sp>
      <p:sp>
        <p:nvSpPr>
          <p:cNvPr id="752" name="Google Shape;752;p35"/>
          <p:cNvSpPr txBox="1"/>
          <p:nvPr/>
        </p:nvSpPr>
        <p:spPr>
          <a:xfrm>
            <a:off x="2678675" y="3588100"/>
            <a:ext cx="2772900" cy="3693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cd 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cours-dev-web-typescript-2</a:t>
            </a:r>
            <a:endParaRPr sz="1200"/>
          </a:p>
        </p:txBody>
      </p:sp>
      <p:sp>
        <p:nvSpPr>
          <p:cNvPr id="753" name="Google Shape;753;p35"/>
          <p:cNvSpPr txBox="1"/>
          <p:nvPr/>
        </p:nvSpPr>
        <p:spPr>
          <a:xfrm>
            <a:off x="1412225" y="4311700"/>
            <a:ext cx="56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Pour chaque exercice, testez vos modifs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54" name="Google Shape;754;p35"/>
          <p:cNvSpPr txBox="1"/>
          <p:nvPr/>
        </p:nvSpPr>
        <p:spPr>
          <a:xfrm>
            <a:off x="5099850" y="4311700"/>
            <a:ext cx="1251600" cy="3693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npm start</a:t>
            </a:r>
            <a:endParaRPr sz="1200"/>
          </a:p>
        </p:txBody>
      </p:sp>
      <p:sp>
        <p:nvSpPr>
          <p:cNvPr id="755" name="Google Shape;755;p35"/>
          <p:cNvSpPr txBox="1"/>
          <p:nvPr/>
        </p:nvSpPr>
        <p:spPr>
          <a:xfrm>
            <a:off x="1412225" y="4642300"/>
            <a:ext cx="56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Ouvrez ensuite un navigateur sur </a:t>
            </a:r>
            <a:r>
              <a:rPr b="1" lang="fr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http://localhost:9000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8"/>
          <p:cNvSpPr/>
          <p:nvPr/>
        </p:nvSpPr>
        <p:spPr>
          <a:xfrm>
            <a:off x="8376525" y="1351550"/>
            <a:ext cx="569700" cy="5847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8"/>
          <p:cNvSpPr/>
          <p:nvPr/>
        </p:nvSpPr>
        <p:spPr>
          <a:xfrm>
            <a:off x="8811025" y="1177673"/>
            <a:ext cx="166500" cy="1710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8"/>
          <p:cNvSpPr/>
          <p:nvPr/>
        </p:nvSpPr>
        <p:spPr>
          <a:xfrm>
            <a:off x="8731425" y="805669"/>
            <a:ext cx="214800" cy="22050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8"/>
          <p:cNvSpPr/>
          <p:nvPr/>
        </p:nvSpPr>
        <p:spPr>
          <a:xfrm rot="-6295302">
            <a:off x="6348305" y="787355"/>
            <a:ext cx="569711" cy="58463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8"/>
          <p:cNvSpPr/>
          <p:nvPr/>
        </p:nvSpPr>
        <p:spPr>
          <a:xfrm rot="-6293411">
            <a:off x="5776706" y="985456"/>
            <a:ext cx="214813" cy="22041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8"/>
          <p:cNvSpPr/>
          <p:nvPr/>
        </p:nvSpPr>
        <p:spPr>
          <a:xfrm rot="-6295302">
            <a:off x="6096846" y="629521"/>
            <a:ext cx="569711" cy="58463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8"/>
          <p:cNvSpPr/>
          <p:nvPr/>
        </p:nvSpPr>
        <p:spPr>
          <a:xfrm rot="-6296284">
            <a:off x="5870714" y="709304"/>
            <a:ext cx="166424" cy="17108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8"/>
          <p:cNvSpPr/>
          <p:nvPr/>
        </p:nvSpPr>
        <p:spPr>
          <a:xfrm rot="-6293411">
            <a:off x="5525248" y="827622"/>
            <a:ext cx="214813" cy="22041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5" name="Google Shape;435;p18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pic>
        <p:nvPicPr>
          <p:cNvPr id="436" name="Google Shape;4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025" y="134800"/>
            <a:ext cx="20955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37" name="Google Shape;437;p18"/>
          <p:cNvSpPr txBox="1"/>
          <p:nvPr/>
        </p:nvSpPr>
        <p:spPr>
          <a:xfrm>
            <a:off x="4424400" y="207100"/>
            <a:ext cx="198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“Nom de ZEUS !”</a:t>
            </a:r>
            <a:endParaRPr b="1" sz="21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Historique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⌛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39" name="Google Shape;439;p18"/>
          <p:cNvSpPr txBox="1"/>
          <p:nvPr/>
        </p:nvSpPr>
        <p:spPr>
          <a:xfrm>
            <a:off x="720850" y="2754375"/>
            <a:ext cx="7297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Première version en 1997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Peu d’évolution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Version 5 (utilisée par tous les navigateurs actuels) sortie en 2009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Version 6 sortie en 2015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Release annuelle depuis 2015</a:t>
            </a:r>
            <a:endParaRPr sz="1200"/>
          </a:p>
        </p:txBody>
      </p:sp>
      <p:sp>
        <p:nvSpPr>
          <p:cNvPr id="440" name="Google Shape;440;p18"/>
          <p:cNvSpPr/>
          <p:nvPr/>
        </p:nvSpPr>
        <p:spPr>
          <a:xfrm rot="5400000">
            <a:off x="-215050" y="3355225"/>
            <a:ext cx="1346100" cy="341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8"/>
          <p:cNvSpPr/>
          <p:nvPr/>
        </p:nvSpPr>
        <p:spPr>
          <a:xfrm rot="5400000">
            <a:off x="116550" y="4369825"/>
            <a:ext cx="683100" cy="341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8"/>
          <p:cNvSpPr txBox="1"/>
          <p:nvPr/>
        </p:nvSpPr>
        <p:spPr>
          <a:xfrm>
            <a:off x="736775" y="2261775"/>
            <a:ext cx="19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Javascript</a:t>
            </a:r>
            <a:endParaRPr sz="2300">
              <a:solidFill>
                <a:srgbClr val="4B4B4B"/>
              </a:solidFill>
            </a:endParaRPr>
          </a:p>
        </p:txBody>
      </p:sp>
      <p:pic>
        <p:nvPicPr>
          <p:cNvPr id="443" name="Google Shape;4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58" y="2277220"/>
            <a:ext cx="507885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8"/>
          <p:cNvSpPr txBox="1"/>
          <p:nvPr/>
        </p:nvSpPr>
        <p:spPr>
          <a:xfrm>
            <a:off x="773100" y="1845988"/>
            <a:ext cx="83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Avant de parler de typescript, un petit point historique s’impose 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6"/>
          <p:cNvSpPr txBox="1"/>
          <p:nvPr/>
        </p:nvSpPr>
        <p:spPr>
          <a:xfrm>
            <a:off x="490350" y="2509888"/>
            <a:ext cx="700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Typer tous les endroits marqués par des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Todo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📄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app.ts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📄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Operation.ts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Typer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paramètres des fonctions et les retours</a:t>
            </a:r>
            <a:endParaRPr b="1" sz="2000" u="sng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61" name="Google Shape;761;p36"/>
          <p:cNvSpPr/>
          <p:nvPr/>
        </p:nvSpPr>
        <p:spPr>
          <a:xfrm>
            <a:off x="6422750" y="13732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6343150" y="10012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4" name="Google Shape;764;p36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Typescript</a:t>
            </a:r>
            <a:r>
              <a:rPr lang="fr" sz="3640"/>
              <a:t> - Partie TP</a:t>
            </a:r>
            <a:endParaRPr sz="3640"/>
          </a:p>
        </p:txBody>
      </p:sp>
      <p:sp>
        <p:nvSpPr>
          <p:cNvPr id="765" name="Google Shape;765;p36"/>
          <p:cNvSpPr/>
          <p:nvPr/>
        </p:nvSpPr>
        <p:spPr>
          <a:xfrm>
            <a:off x="6654625" y="3684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500" y="381501"/>
            <a:ext cx="1128300" cy="11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6"/>
          <p:cNvSpPr txBox="1"/>
          <p:nvPr/>
        </p:nvSpPr>
        <p:spPr>
          <a:xfrm>
            <a:off x="6412675" y="26475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 2 - Exercice 1</a:t>
            </a:r>
            <a:endParaRPr/>
          </a:p>
        </p:txBody>
      </p:sp>
      <p:sp>
        <p:nvSpPr>
          <p:cNvPr id="768" name="Google Shape;768;p36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6"/>
          <p:cNvSpPr/>
          <p:nvPr/>
        </p:nvSpPr>
        <p:spPr>
          <a:xfrm rot="-3528409">
            <a:off x="6077099" y="9539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6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6"/>
          <p:cNvSpPr/>
          <p:nvPr/>
        </p:nvSpPr>
        <p:spPr>
          <a:xfrm rot="-3528409">
            <a:off x="7937388" y="12270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996050" y="1799085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6074293" y="12217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220962" y="5584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1" y="7588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6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Types de bases &amp; fonctions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78" name="Google Shape;778;p36"/>
          <p:cNvSpPr txBox="1"/>
          <p:nvPr/>
        </p:nvSpPr>
        <p:spPr>
          <a:xfrm>
            <a:off x="2000850" y="1779563"/>
            <a:ext cx="38877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git checkout ex1.1</a:t>
            </a:r>
            <a:endParaRPr/>
          </a:p>
        </p:txBody>
      </p:sp>
      <p:pic>
        <p:nvPicPr>
          <p:cNvPr id="779" name="Google Shape;77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698" y="4812598"/>
            <a:ext cx="4388666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7700" y="4469700"/>
            <a:ext cx="13335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86" name="Google Shape;786;p37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Interfaces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8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4" name="Google Shape;794;p38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795" name="Google Shape;795;p38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Interfaces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(Introduction)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6" name="Google Shape;796;p38"/>
          <p:cNvSpPr txBox="1"/>
          <p:nvPr/>
        </p:nvSpPr>
        <p:spPr>
          <a:xfrm>
            <a:off x="965250" y="1846625"/>
            <a:ext cx="6779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Établi un contrat sur une valeur/fonction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Ces valeurs peuvent provenir de l’application mais aussi de l’extérieur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Défini un contrat minimum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📃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Le contrat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doit être respecté</a:t>
            </a:r>
            <a:endParaRPr b="1" sz="2000" u="sng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Peut contenir plus que le contrat (sauf pour les object literal)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9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4" name="Google Shape;804;p39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805" name="Google Shape;805;p39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Interfaces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6" name="Google Shape;806;p39"/>
          <p:cNvSpPr txBox="1"/>
          <p:nvPr/>
        </p:nvSpPr>
        <p:spPr>
          <a:xfrm>
            <a:off x="2558450" y="1815525"/>
            <a:ext cx="3623400" cy="1262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interface 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ameInterface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{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	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prop1Name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propType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prop2Name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propType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...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}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7" name="Google Shape;807;p39"/>
          <p:cNvSpPr txBox="1"/>
          <p:nvPr/>
        </p:nvSpPr>
        <p:spPr>
          <a:xfrm>
            <a:off x="350650" y="3037975"/>
            <a:ext cx="6782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interface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Mot clef pour déclarer une interface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NameInterface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Nom de l’interface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prop</a:t>
            </a:r>
            <a:r>
              <a:rPr b="1" lang="fr" sz="2000" u="sng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Name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Nom de la propriété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prop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Type de la propriété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8" name="Google Shape;808;p39"/>
          <p:cNvSpPr txBox="1"/>
          <p:nvPr/>
        </p:nvSpPr>
        <p:spPr>
          <a:xfrm>
            <a:off x="110025" y="4299275"/>
            <a:ext cx="646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Encore une fois, il existe plusieurs façon de déclarer une interface…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… Je vous explicite la plus claire ici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0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6" name="Google Shape;816;p40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Interfaces  (Exemple)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951825" y="1798000"/>
            <a:ext cx="6135300" cy="2385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utilisateur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//Façon 1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//Façon 2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"name="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", age= "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'Homer Simpson'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9" name="Google Shape;819;p40"/>
          <p:cNvSpPr txBox="1"/>
          <p:nvPr/>
        </p:nvSpPr>
        <p:spPr>
          <a:xfrm>
            <a:off x="5369475" y="854650"/>
            <a:ext cx="254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Déclaration de l’interface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0" name="Google Shape;820;p40"/>
          <p:cNvSpPr txBox="1"/>
          <p:nvPr/>
        </p:nvSpPr>
        <p:spPr>
          <a:xfrm>
            <a:off x="1490900" y="4517700"/>
            <a:ext cx="254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Utilisation de l’interface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1" name="Google Shape;821;p40"/>
          <p:cNvSpPr/>
          <p:nvPr/>
        </p:nvSpPr>
        <p:spPr>
          <a:xfrm>
            <a:off x="6168575" y="1868450"/>
            <a:ext cx="147300" cy="982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0"/>
          <p:cNvSpPr/>
          <p:nvPr/>
        </p:nvSpPr>
        <p:spPr>
          <a:xfrm>
            <a:off x="6168575" y="2934475"/>
            <a:ext cx="147300" cy="1188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0"/>
          <p:cNvSpPr/>
          <p:nvPr/>
        </p:nvSpPr>
        <p:spPr>
          <a:xfrm>
            <a:off x="4134775" y="3563275"/>
            <a:ext cx="3199675" cy="1246550"/>
          </a:xfrm>
          <a:custGeom>
            <a:rect b="b" l="l" r="r" t="t"/>
            <a:pathLst>
              <a:path extrusionOk="0" h="49862" w="127987">
                <a:moveTo>
                  <a:pt x="0" y="47751"/>
                </a:moveTo>
                <a:cubicBezTo>
                  <a:pt x="4713" y="50893"/>
                  <a:pt x="11235" y="49519"/>
                  <a:pt x="16899" y="49519"/>
                </a:cubicBezTo>
                <a:cubicBezTo>
                  <a:pt x="29868" y="49519"/>
                  <a:pt x="42838" y="49519"/>
                  <a:pt x="55807" y="49519"/>
                </a:cubicBezTo>
                <a:cubicBezTo>
                  <a:pt x="70116" y="49519"/>
                  <a:pt x="84647" y="49736"/>
                  <a:pt x="98645" y="46768"/>
                </a:cubicBezTo>
                <a:cubicBezTo>
                  <a:pt x="108001" y="44784"/>
                  <a:pt x="119146" y="42952"/>
                  <a:pt x="124977" y="35371"/>
                </a:cubicBezTo>
                <a:cubicBezTo>
                  <a:pt x="130664" y="27977"/>
                  <a:pt x="127644" y="14258"/>
                  <a:pt x="121047" y="7664"/>
                </a:cubicBezTo>
                <a:cubicBezTo>
                  <a:pt x="114892" y="1512"/>
                  <a:pt x="104793" y="0"/>
                  <a:pt x="96091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24" name="Google Shape;824;p40"/>
          <p:cNvSpPr/>
          <p:nvPr/>
        </p:nvSpPr>
        <p:spPr>
          <a:xfrm>
            <a:off x="6581250" y="1396825"/>
            <a:ext cx="660300" cy="864600"/>
          </a:xfrm>
          <a:custGeom>
            <a:rect b="b" l="l" r="r" t="t"/>
            <a:pathLst>
              <a:path extrusionOk="0" h="34584" w="26412">
                <a:moveTo>
                  <a:pt x="2948" y="0"/>
                </a:moveTo>
                <a:cubicBezTo>
                  <a:pt x="-4187" y="7123"/>
                  <a:pt x="21430" y="10633"/>
                  <a:pt x="25939" y="19650"/>
                </a:cubicBezTo>
                <a:cubicBezTo>
                  <a:pt x="29235" y="26241"/>
                  <a:pt x="13870" y="28522"/>
                  <a:pt x="6878" y="30851"/>
                </a:cubicBezTo>
                <a:cubicBezTo>
                  <a:pt x="4403" y="31675"/>
                  <a:pt x="2531" y="33953"/>
                  <a:pt x="0" y="34584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100" y="582075"/>
            <a:ext cx="692221" cy="10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1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3" name="Google Shape;833;p41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834" name="Google Shape;834;p41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Interfaces  (Propriété optionnelle - 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5" name="Google Shape;835;p41"/>
          <p:cNvSpPr txBox="1"/>
          <p:nvPr/>
        </p:nvSpPr>
        <p:spPr>
          <a:xfrm>
            <a:off x="529325" y="2839475"/>
            <a:ext cx="21318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?: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6" name="Google Shape;836;p41"/>
          <p:cNvSpPr txBox="1"/>
          <p:nvPr/>
        </p:nvSpPr>
        <p:spPr>
          <a:xfrm>
            <a:off x="3172400" y="2839475"/>
            <a:ext cx="3487500" cy="2216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user1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'Marge Simpson'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endParaRPr sz="1100">
              <a:solidFill>
                <a:srgbClr val="79B8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user2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'Bart Simpson'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'742 Evergreen Terrace, Springfield'</a:t>
            </a:r>
            <a:endParaRPr sz="11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7" name="Google Shape;837;p41"/>
          <p:cNvSpPr txBox="1"/>
          <p:nvPr/>
        </p:nvSpPr>
        <p:spPr>
          <a:xfrm>
            <a:off x="1020600" y="1800825"/>
            <a:ext cx="812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une interface, on peut définir des propriétés 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que l’on peut omettre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Pour faire cela on utilise le symbole “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?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38" name="Google Shape;83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9588" y="-29483"/>
            <a:ext cx="1142875" cy="1763849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41"/>
          <p:cNvSpPr txBox="1"/>
          <p:nvPr/>
        </p:nvSpPr>
        <p:spPr>
          <a:xfrm>
            <a:off x="6377850" y="2249025"/>
            <a:ext cx="254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Utilisation de l’interface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40" name="Google Shape;840;p41"/>
          <p:cNvSpPr txBox="1"/>
          <p:nvPr/>
        </p:nvSpPr>
        <p:spPr>
          <a:xfrm>
            <a:off x="378275" y="4229075"/>
            <a:ext cx="254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Déclaration de l’interface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41" name="Google Shape;841;p41"/>
          <p:cNvSpPr txBox="1"/>
          <p:nvPr/>
        </p:nvSpPr>
        <p:spPr>
          <a:xfrm>
            <a:off x="6508550" y="161275"/>
            <a:ext cx="194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“¡Ay, caramba!”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42" name="Google Shape;842;p41"/>
          <p:cNvCxnSpPr>
            <a:stCxn id="839" idx="2"/>
            <a:endCxn id="836" idx="3"/>
          </p:cNvCxnSpPr>
          <p:nvPr/>
        </p:nvCxnSpPr>
        <p:spPr>
          <a:xfrm rot="5400000">
            <a:off x="6559050" y="2857875"/>
            <a:ext cx="1190700" cy="9888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3" name="Google Shape;843;p41"/>
          <p:cNvCxnSpPr>
            <a:stCxn id="840" idx="0"/>
            <a:endCxn id="835" idx="1"/>
          </p:cNvCxnSpPr>
          <p:nvPr/>
        </p:nvCxnSpPr>
        <p:spPr>
          <a:xfrm flipH="1" rot="5400000">
            <a:off x="652325" y="3232175"/>
            <a:ext cx="873900" cy="1119900"/>
          </a:xfrm>
          <a:prstGeom prst="curvedConnector4">
            <a:avLst>
              <a:gd fmla="val 20494" name="adj1"/>
              <a:gd fmla="val 121263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2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1" name="Google Shape;851;p42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852" name="Google Shape;852;p42"/>
          <p:cNvSpPr txBox="1"/>
          <p:nvPr/>
        </p:nvSpPr>
        <p:spPr>
          <a:xfrm>
            <a:off x="996050" y="1292525"/>
            <a:ext cx="754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Interfaces  (Propriété en lecture seule - 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3" name="Google Shape;853;p42"/>
          <p:cNvSpPr txBox="1"/>
          <p:nvPr/>
        </p:nvSpPr>
        <p:spPr>
          <a:xfrm>
            <a:off x="529325" y="2839475"/>
            <a:ext cx="2446200" cy="12006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readonly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4" name="Google Shape;854;p42"/>
          <p:cNvSpPr txBox="1"/>
          <p:nvPr/>
        </p:nvSpPr>
        <p:spPr>
          <a:xfrm>
            <a:off x="3064325" y="2839475"/>
            <a:ext cx="4224300" cy="136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user1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'Ned Flanders'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48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'744 Evergreen Terrace, Springfield'</a:t>
            </a:r>
            <a:endParaRPr sz="11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'Moe'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Erreur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5" name="Google Shape;855;p42"/>
          <p:cNvSpPr txBox="1"/>
          <p:nvPr/>
        </p:nvSpPr>
        <p:spPr>
          <a:xfrm>
            <a:off x="1020600" y="1800825"/>
            <a:ext cx="812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une interface, on peut définir des propriétés accessible 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uniquement en lecture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Pour faire cela on utilise le mot clef “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readonly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56" name="Google Shape;8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375" y="109225"/>
            <a:ext cx="3465725" cy="9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2750" y="4771850"/>
            <a:ext cx="506730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42"/>
          <p:cNvSpPr txBox="1"/>
          <p:nvPr/>
        </p:nvSpPr>
        <p:spPr>
          <a:xfrm>
            <a:off x="350650" y="4101350"/>
            <a:ext cx="254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Déclaration de l’interface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59" name="Google Shape;859;p42"/>
          <p:cNvCxnSpPr>
            <a:stCxn id="858" idx="1"/>
            <a:endCxn id="853" idx="1"/>
          </p:cNvCxnSpPr>
          <p:nvPr/>
        </p:nvCxnSpPr>
        <p:spPr>
          <a:xfrm flipH="1" rot="10800000">
            <a:off x="350650" y="3439700"/>
            <a:ext cx="178800" cy="915600"/>
          </a:xfrm>
          <a:prstGeom prst="curvedConnector3">
            <a:avLst>
              <a:gd fmla="val -13318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0" name="Google Shape;860;p42"/>
          <p:cNvSpPr txBox="1"/>
          <p:nvPr/>
        </p:nvSpPr>
        <p:spPr>
          <a:xfrm>
            <a:off x="6717500" y="2269050"/>
            <a:ext cx="232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Utilisation de l’interface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61" name="Google Shape;861;p42"/>
          <p:cNvCxnSpPr>
            <a:stCxn id="860" idx="2"/>
            <a:endCxn id="854" idx="3"/>
          </p:cNvCxnSpPr>
          <p:nvPr/>
        </p:nvCxnSpPr>
        <p:spPr>
          <a:xfrm rot="5400000">
            <a:off x="7209500" y="2856150"/>
            <a:ext cx="747300" cy="5889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862" name="Google Shape;86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3200" y="3872263"/>
            <a:ext cx="1785001" cy="28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2"/>
          <p:cNvSpPr txBox="1"/>
          <p:nvPr/>
        </p:nvSpPr>
        <p:spPr>
          <a:xfrm>
            <a:off x="1766600" y="109225"/>
            <a:ext cx="375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Votre IDE vous guide jeunes padawans ! 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9" name="Google Shape;8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71" name="Google Shape;871;p43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872" name="Google Shape;872;p43"/>
          <p:cNvSpPr txBox="1"/>
          <p:nvPr/>
        </p:nvSpPr>
        <p:spPr>
          <a:xfrm>
            <a:off x="996050" y="1292525"/>
            <a:ext cx="754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Interfaces  (Excessive type check - 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3" name="Google Shape;873;p43"/>
          <p:cNvSpPr txBox="1"/>
          <p:nvPr/>
        </p:nvSpPr>
        <p:spPr>
          <a:xfrm>
            <a:off x="1020600" y="1800825"/>
            <a:ext cx="812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cas d’un </a:t>
            </a:r>
            <a:r>
              <a:rPr b="1" i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object literal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Typescript générera une erreur lorsqu’une propriété 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est de trop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74" name="Google Shape;874;p43"/>
          <p:cNvSpPr txBox="1"/>
          <p:nvPr/>
        </p:nvSpPr>
        <p:spPr>
          <a:xfrm>
            <a:off x="1142125" y="2550300"/>
            <a:ext cx="55059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?: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5" name="Google Shape;875;p43"/>
          <p:cNvSpPr txBox="1"/>
          <p:nvPr/>
        </p:nvSpPr>
        <p:spPr>
          <a:xfrm>
            <a:off x="1142125" y="3618050"/>
            <a:ext cx="5505900" cy="692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'Monty Burns'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124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sex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'Antiquity'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6" name="Google Shape;8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074" y="-1"/>
            <a:ext cx="5392937" cy="7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550" y="3759475"/>
            <a:ext cx="1728325" cy="13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43"/>
          <p:cNvSpPr txBox="1"/>
          <p:nvPr/>
        </p:nvSpPr>
        <p:spPr>
          <a:xfrm>
            <a:off x="7249925" y="3037850"/>
            <a:ext cx="135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“Excellent !”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79" name="Google Shape;8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2125" y="4417200"/>
            <a:ext cx="55059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43"/>
          <p:cNvSpPr txBox="1"/>
          <p:nvPr/>
        </p:nvSpPr>
        <p:spPr>
          <a:xfrm>
            <a:off x="4939475" y="681713"/>
            <a:ext cx="267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Les sages paroles de l’IDE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4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6" name="Google Shape;8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88" name="Google Shape;888;p44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889" name="Google Shape;889;p44"/>
          <p:cNvSpPr txBox="1"/>
          <p:nvPr/>
        </p:nvSpPr>
        <p:spPr>
          <a:xfrm>
            <a:off x="996050" y="1292525"/>
            <a:ext cx="754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Interfaces  (Function type - 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0" name="Google Shape;890;p44"/>
          <p:cNvSpPr txBox="1"/>
          <p:nvPr/>
        </p:nvSpPr>
        <p:spPr>
          <a:xfrm>
            <a:off x="1020600" y="1800825"/>
            <a:ext cx="812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une interface, on peut définir 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des fonctions qui seront à implémenter plus tard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91" name="Google Shape;891;p44"/>
          <p:cNvSpPr txBox="1"/>
          <p:nvPr/>
        </p:nvSpPr>
        <p:spPr>
          <a:xfrm>
            <a:off x="297150" y="2571750"/>
            <a:ext cx="31500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readonly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?: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newAddress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void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isAdult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boolean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2" name="Google Shape;892;p44"/>
          <p:cNvSpPr txBox="1"/>
          <p:nvPr/>
        </p:nvSpPr>
        <p:spPr>
          <a:xfrm>
            <a:off x="3647575" y="2571750"/>
            <a:ext cx="3346200" cy="2047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'Maggie Simpson'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newAdress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void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newAdress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isAdult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boolean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.age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3" name="Google Shape;893;p44"/>
          <p:cNvSpPr txBox="1"/>
          <p:nvPr/>
        </p:nvSpPr>
        <p:spPr>
          <a:xfrm>
            <a:off x="463650" y="4494350"/>
            <a:ext cx="254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Déclaration de l’interface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94" name="Google Shape;894;p44"/>
          <p:cNvCxnSpPr>
            <a:stCxn id="893" idx="1"/>
            <a:endCxn id="891" idx="1"/>
          </p:cNvCxnSpPr>
          <p:nvPr/>
        </p:nvCxnSpPr>
        <p:spPr>
          <a:xfrm rot="10800000">
            <a:off x="297150" y="3425900"/>
            <a:ext cx="166500" cy="1322400"/>
          </a:xfrm>
          <a:prstGeom prst="curvedConnector3">
            <a:avLst>
              <a:gd fmla="val 24301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5" name="Google Shape;895;p44"/>
          <p:cNvSpPr txBox="1"/>
          <p:nvPr/>
        </p:nvSpPr>
        <p:spPr>
          <a:xfrm>
            <a:off x="6823800" y="2092200"/>
            <a:ext cx="232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Utilisation de l’interface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96" name="Google Shape;896;p44"/>
          <p:cNvCxnSpPr>
            <a:stCxn id="895" idx="2"/>
            <a:endCxn id="892" idx="3"/>
          </p:cNvCxnSpPr>
          <p:nvPr/>
        </p:nvCxnSpPr>
        <p:spPr>
          <a:xfrm rot="5400000">
            <a:off x="6991200" y="2602800"/>
            <a:ext cx="995400" cy="9900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897" name="Google Shape;8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36775" y="1528325"/>
            <a:ext cx="584250" cy="8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44"/>
          <p:cNvSpPr/>
          <p:nvPr/>
        </p:nvSpPr>
        <p:spPr>
          <a:xfrm rot="6878922">
            <a:off x="7931696" y="782214"/>
            <a:ext cx="569711" cy="584608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4"/>
          <p:cNvSpPr/>
          <p:nvPr/>
        </p:nvSpPr>
        <p:spPr>
          <a:xfrm rot="6877778">
            <a:off x="8739950" y="57238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4"/>
          <p:cNvSpPr/>
          <p:nvPr/>
        </p:nvSpPr>
        <p:spPr>
          <a:xfrm rot="6877778">
            <a:off x="8768700" y="3333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4"/>
          <p:cNvSpPr/>
          <p:nvPr/>
        </p:nvSpPr>
        <p:spPr>
          <a:xfrm rot="6877778">
            <a:off x="7623850" y="38156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4"/>
          <p:cNvSpPr/>
          <p:nvPr/>
        </p:nvSpPr>
        <p:spPr>
          <a:xfrm rot="6877778">
            <a:off x="7960425" y="18536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4"/>
          <p:cNvSpPr/>
          <p:nvPr/>
        </p:nvSpPr>
        <p:spPr>
          <a:xfrm rot="6882146">
            <a:off x="8566665" y="211708"/>
            <a:ext cx="115576" cy="1185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4"/>
          <p:cNvSpPr/>
          <p:nvPr/>
        </p:nvSpPr>
        <p:spPr>
          <a:xfrm rot="6882146">
            <a:off x="8445115" y="76883"/>
            <a:ext cx="115576" cy="1185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4"/>
          <p:cNvSpPr/>
          <p:nvPr/>
        </p:nvSpPr>
        <p:spPr>
          <a:xfrm rot="6877931">
            <a:off x="7884821" y="429836"/>
            <a:ext cx="302310" cy="31023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4"/>
          <p:cNvSpPr/>
          <p:nvPr/>
        </p:nvSpPr>
        <p:spPr>
          <a:xfrm rot="6878541">
            <a:off x="7477888" y="652295"/>
            <a:ext cx="415874" cy="426749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4"/>
          <p:cNvSpPr/>
          <p:nvPr/>
        </p:nvSpPr>
        <p:spPr>
          <a:xfrm rot="6878752">
            <a:off x="8522294" y="348710"/>
            <a:ext cx="204312" cy="209676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4"/>
          <p:cNvSpPr/>
          <p:nvPr/>
        </p:nvSpPr>
        <p:spPr>
          <a:xfrm rot="6876168">
            <a:off x="8622759" y="45635"/>
            <a:ext cx="125383" cy="128462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4"/>
          <p:cNvSpPr/>
          <p:nvPr/>
        </p:nvSpPr>
        <p:spPr>
          <a:xfrm rot="6877931">
            <a:off x="8197671" y="298411"/>
            <a:ext cx="302310" cy="31023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4"/>
          <p:cNvSpPr/>
          <p:nvPr/>
        </p:nvSpPr>
        <p:spPr>
          <a:xfrm rot="6880245">
            <a:off x="8267681" y="374747"/>
            <a:ext cx="413988" cy="424863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4"/>
          <p:cNvSpPr/>
          <p:nvPr/>
        </p:nvSpPr>
        <p:spPr>
          <a:xfrm rot="6877778">
            <a:off x="7838375" y="12943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4"/>
          <p:cNvSpPr/>
          <p:nvPr/>
        </p:nvSpPr>
        <p:spPr>
          <a:xfrm rot="6877931">
            <a:off x="8103046" y="429836"/>
            <a:ext cx="302310" cy="31023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4"/>
          <p:cNvSpPr/>
          <p:nvPr/>
        </p:nvSpPr>
        <p:spPr>
          <a:xfrm rot="6882146">
            <a:off x="8009890" y="114083"/>
            <a:ext cx="115576" cy="1185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4"/>
          <p:cNvSpPr/>
          <p:nvPr/>
        </p:nvSpPr>
        <p:spPr>
          <a:xfrm rot="6876467">
            <a:off x="8098733" y="387502"/>
            <a:ext cx="164984" cy="169279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5"/>
          <p:cNvSpPr txBox="1"/>
          <p:nvPr/>
        </p:nvSpPr>
        <p:spPr>
          <a:xfrm>
            <a:off x="490350" y="2281288"/>
            <a:ext cx="700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Créez deux interfaces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Personne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Fruit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le fichier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Interface.ts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20" name="Google Shape;920;p45"/>
          <p:cNvSpPr/>
          <p:nvPr/>
        </p:nvSpPr>
        <p:spPr>
          <a:xfrm>
            <a:off x="6422750" y="13732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5"/>
          <p:cNvSpPr/>
          <p:nvPr/>
        </p:nvSpPr>
        <p:spPr>
          <a:xfrm>
            <a:off x="6343150" y="10012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23" name="Google Shape;923;p45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Typescript - Partie TP</a:t>
            </a:r>
            <a:endParaRPr sz="3640"/>
          </a:p>
        </p:txBody>
      </p:sp>
      <p:sp>
        <p:nvSpPr>
          <p:cNvPr id="924" name="Google Shape;924;p45"/>
          <p:cNvSpPr/>
          <p:nvPr/>
        </p:nvSpPr>
        <p:spPr>
          <a:xfrm>
            <a:off x="6654625" y="3684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500" y="381501"/>
            <a:ext cx="1128300" cy="11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45"/>
          <p:cNvSpPr txBox="1"/>
          <p:nvPr/>
        </p:nvSpPr>
        <p:spPr>
          <a:xfrm>
            <a:off x="6412675" y="26475"/>
            <a:ext cx="17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 2 - Exercice 2</a:t>
            </a:r>
            <a:endParaRPr/>
          </a:p>
        </p:txBody>
      </p:sp>
      <p:sp>
        <p:nvSpPr>
          <p:cNvPr id="927" name="Google Shape;927;p45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5"/>
          <p:cNvSpPr/>
          <p:nvPr/>
        </p:nvSpPr>
        <p:spPr>
          <a:xfrm rot="-3528409">
            <a:off x="6077099" y="9539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5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5"/>
          <p:cNvSpPr/>
          <p:nvPr/>
        </p:nvSpPr>
        <p:spPr>
          <a:xfrm rot="-3528409">
            <a:off x="7937388" y="12270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5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5"/>
          <p:cNvSpPr/>
          <p:nvPr/>
        </p:nvSpPr>
        <p:spPr>
          <a:xfrm>
            <a:off x="996050" y="1799085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5"/>
          <p:cNvSpPr/>
          <p:nvPr/>
        </p:nvSpPr>
        <p:spPr>
          <a:xfrm>
            <a:off x="6074293" y="12217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5"/>
          <p:cNvSpPr/>
          <p:nvPr/>
        </p:nvSpPr>
        <p:spPr>
          <a:xfrm>
            <a:off x="220962" y="5584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1" y="7588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45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Interfaces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37" name="Google Shape;937;p45"/>
          <p:cNvSpPr txBox="1"/>
          <p:nvPr/>
        </p:nvSpPr>
        <p:spPr>
          <a:xfrm>
            <a:off x="2000850" y="1779563"/>
            <a:ext cx="38877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ex1.2 -f</a:t>
            </a:r>
            <a:endParaRPr/>
          </a:p>
        </p:txBody>
      </p:sp>
      <p:sp>
        <p:nvSpPr>
          <p:cNvPr id="938" name="Google Shape;938;p45"/>
          <p:cNvSpPr txBox="1"/>
          <p:nvPr/>
        </p:nvSpPr>
        <p:spPr>
          <a:xfrm>
            <a:off x="924375" y="2978400"/>
            <a:ext cx="31221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Personne a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nom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prénom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numéro de téléphone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âge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sexe (“m” ou “f”)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liste de fruits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39" name="Google Shape;939;p45"/>
          <p:cNvSpPr txBox="1"/>
          <p:nvPr/>
        </p:nvSpPr>
        <p:spPr>
          <a:xfrm>
            <a:off x="4489125" y="2978400"/>
            <a:ext cx="415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Fruit a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nom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poids 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b="1" lang="fr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un propriété: mure (vrai /faux)</a:t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940" name="Google Shape;940;p45"/>
          <p:cNvCxnSpPr>
            <a:stCxn id="938" idx="3"/>
            <a:endCxn id="939" idx="2"/>
          </p:cNvCxnSpPr>
          <p:nvPr/>
        </p:nvCxnSpPr>
        <p:spPr>
          <a:xfrm>
            <a:off x="4046475" y="3963450"/>
            <a:ext cx="2520300" cy="246600"/>
          </a:xfrm>
          <a:prstGeom prst="curvedConnector4">
            <a:avLst>
              <a:gd fmla="val 8782" name="adj1"/>
              <a:gd fmla="val 196502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1" name="Google Shape;941;p45"/>
          <p:cNvSpPr txBox="1"/>
          <p:nvPr/>
        </p:nvSpPr>
        <p:spPr>
          <a:xfrm>
            <a:off x="4003825" y="4504525"/>
            <a:ext cx="47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Modifiez les valeurs des personnes / fruits pour faire planter le Transpilage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2" name="Google Shape;942;p45"/>
          <p:cNvSpPr txBox="1"/>
          <p:nvPr/>
        </p:nvSpPr>
        <p:spPr>
          <a:xfrm>
            <a:off x="4003825" y="4783675"/>
            <a:ext cx="47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Rendez certaines propriétés optionnelles (Le poids des fruits / mure )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2" name="Google Shape;452;p19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453" name="Google Shape;453;p19"/>
          <p:cNvSpPr txBox="1"/>
          <p:nvPr/>
        </p:nvSpPr>
        <p:spPr>
          <a:xfrm>
            <a:off x="996050" y="1292525"/>
            <a:ext cx="23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Historique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⌛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720850" y="2297175"/>
            <a:ext cx="7297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Première version en 2012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Introduction de fonctionnalités inédites par rapport à JS (</a:t>
            </a:r>
            <a:r>
              <a:rPr b="1" lang="fr" sz="18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Classes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et </a:t>
            </a:r>
            <a:r>
              <a:rPr b="1" lang="fr" sz="18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typage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EcmaScript s’est aligné par la suite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Développé par Microsoft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Releases régulières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5" name="Google Shape;455;p19"/>
          <p:cNvSpPr/>
          <p:nvPr/>
        </p:nvSpPr>
        <p:spPr>
          <a:xfrm rot="5400000">
            <a:off x="-249850" y="2932825"/>
            <a:ext cx="1415700" cy="341700"/>
          </a:xfrm>
          <a:prstGeom prst="chevron">
            <a:avLst>
              <a:gd fmla="val 50000" name="adj"/>
            </a:avLst>
          </a:prstGeom>
          <a:solidFill>
            <a:srgbClr val="D71588"/>
          </a:solidFill>
          <a:ln cap="flat" cmpd="sng" w="9525">
            <a:solidFill>
              <a:srgbClr val="D715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9"/>
          <p:cNvSpPr/>
          <p:nvPr/>
        </p:nvSpPr>
        <p:spPr>
          <a:xfrm rot="5400000">
            <a:off x="106500" y="4001625"/>
            <a:ext cx="703200" cy="341700"/>
          </a:xfrm>
          <a:prstGeom prst="chevron">
            <a:avLst>
              <a:gd fmla="val 50000" name="adj"/>
            </a:avLst>
          </a:prstGeom>
          <a:solidFill>
            <a:srgbClr val="D71588"/>
          </a:solidFill>
          <a:ln cap="flat" cmpd="sng" w="9525">
            <a:solidFill>
              <a:srgbClr val="D715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9"/>
          <p:cNvSpPr txBox="1"/>
          <p:nvPr/>
        </p:nvSpPr>
        <p:spPr>
          <a:xfrm>
            <a:off x="736775" y="1804575"/>
            <a:ext cx="198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Typescript</a:t>
            </a:r>
            <a:endParaRPr sz="2300">
              <a:solidFill>
                <a:srgbClr val="4B4B4B"/>
              </a:solidFill>
            </a:endParaRPr>
          </a:p>
        </p:txBody>
      </p:sp>
      <p:pic>
        <p:nvPicPr>
          <p:cNvPr id="458" name="Google Shape;4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0" y="187717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600" y="152400"/>
            <a:ext cx="2430000" cy="182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460" name="Google Shape;460;p19"/>
          <p:cNvGrpSpPr/>
          <p:nvPr/>
        </p:nvGrpSpPr>
        <p:grpSpPr>
          <a:xfrm>
            <a:off x="3945336" y="3756318"/>
            <a:ext cx="626670" cy="624296"/>
            <a:chOff x="550738" y="1172375"/>
            <a:chExt cx="1188000" cy="1183500"/>
          </a:xfrm>
        </p:grpSpPr>
        <p:sp>
          <p:nvSpPr>
            <p:cNvPr id="461" name="Google Shape;461;p19"/>
            <p:cNvSpPr/>
            <p:nvPr/>
          </p:nvSpPr>
          <p:spPr>
            <a:xfrm>
              <a:off x="550738" y="1172375"/>
              <a:ext cx="1188000" cy="118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2" name="Google Shape;462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6750" y="1377975"/>
              <a:ext cx="716000" cy="71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p19"/>
          <p:cNvSpPr/>
          <p:nvPr/>
        </p:nvSpPr>
        <p:spPr>
          <a:xfrm rot="-8424176">
            <a:off x="5822209" y="850228"/>
            <a:ext cx="569986" cy="58512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9"/>
          <p:cNvSpPr/>
          <p:nvPr/>
        </p:nvSpPr>
        <p:spPr>
          <a:xfrm rot="-8429120">
            <a:off x="5601699" y="1202853"/>
            <a:ext cx="166437" cy="170892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9"/>
          <p:cNvSpPr/>
          <p:nvPr/>
        </p:nvSpPr>
        <p:spPr>
          <a:xfrm rot="-8423359">
            <a:off x="5399443" y="1480990"/>
            <a:ext cx="214565" cy="22051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9"/>
          <p:cNvSpPr/>
          <p:nvPr/>
        </p:nvSpPr>
        <p:spPr>
          <a:xfrm rot="6878922">
            <a:off x="5645121" y="1437564"/>
            <a:ext cx="569711" cy="584608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9"/>
          <p:cNvSpPr/>
          <p:nvPr/>
        </p:nvSpPr>
        <p:spPr>
          <a:xfrm rot="6877778">
            <a:off x="6410475" y="208471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9"/>
          <p:cNvSpPr/>
          <p:nvPr/>
        </p:nvSpPr>
        <p:spPr>
          <a:xfrm rot="6878922">
            <a:off x="5738391" y="1719421"/>
            <a:ext cx="569711" cy="58460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9"/>
          <p:cNvSpPr/>
          <p:nvPr/>
        </p:nvSpPr>
        <p:spPr>
          <a:xfrm rot="6871773">
            <a:off x="6189159" y="2296801"/>
            <a:ext cx="166200" cy="17089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9"/>
          <p:cNvSpPr/>
          <p:nvPr/>
        </p:nvSpPr>
        <p:spPr>
          <a:xfrm rot="6877778">
            <a:off x="6503745" y="2366569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8" name="Google Shape;948;p46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Les Classes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7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6" name="Google Shape;956;p47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957" name="Google Shape;957;p47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(Introduction)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58" name="Google Shape;958;p47"/>
          <p:cNvSpPr txBox="1"/>
          <p:nvPr/>
        </p:nvSpPr>
        <p:spPr>
          <a:xfrm>
            <a:off x="350650" y="1895750"/>
            <a:ext cx="826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aintenant on va parler d’un concept bien connu :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LES CLASSES !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59" name="Google Shape;9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050" y="129375"/>
            <a:ext cx="2211000" cy="121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60" name="Google Shape;960;p47"/>
          <p:cNvSpPr txBox="1"/>
          <p:nvPr/>
        </p:nvSpPr>
        <p:spPr>
          <a:xfrm>
            <a:off x="350650" y="2492913"/>
            <a:ext cx="646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 TS le concept des classe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 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très proche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celui des autres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langages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orienté objet</a:t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61" name="Google Shape;96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398" y="470025"/>
            <a:ext cx="1413758" cy="8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47"/>
          <p:cNvSpPr txBox="1"/>
          <p:nvPr/>
        </p:nvSpPr>
        <p:spPr>
          <a:xfrm>
            <a:off x="5126675" y="0"/>
            <a:ext cx="144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Pas celle là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963" name="Google Shape;963;p47"/>
          <p:cNvCxnSpPr>
            <a:stCxn id="962" idx="2"/>
            <a:endCxn id="961" idx="3"/>
          </p:cNvCxnSpPr>
          <p:nvPr/>
        </p:nvCxnSpPr>
        <p:spPr>
          <a:xfrm rot="5400000">
            <a:off x="5254325" y="276750"/>
            <a:ext cx="362400" cy="8247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4" name="Google Shape;964;p47"/>
          <p:cNvCxnSpPr/>
          <p:nvPr/>
        </p:nvCxnSpPr>
        <p:spPr>
          <a:xfrm>
            <a:off x="3609625" y="457325"/>
            <a:ext cx="1449300" cy="83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47"/>
          <p:cNvCxnSpPr/>
          <p:nvPr/>
        </p:nvCxnSpPr>
        <p:spPr>
          <a:xfrm flipH="1" rot="10800000">
            <a:off x="3604700" y="486925"/>
            <a:ext cx="1419900" cy="79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/>
        </p:nvSpPr>
        <p:spPr>
          <a:xfrm>
            <a:off x="388375" y="3593038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📜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Petit rappel maëstro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</a:t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67" name="Google Shape;967;p47"/>
          <p:cNvSpPr txBox="1"/>
          <p:nvPr/>
        </p:nvSpPr>
        <p:spPr>
          <a:xfrm>
            <a:off x="336775" y="4127700"/>
            <a:ext cx="597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déclaration d'une classe regroupe des 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membres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méthodes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propriétés communs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à un ensemble d'objets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68" name="Google Shape;96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721349" y="3013675"/>
            <a:ext cx="1297600" cy="12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8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4" name="Google Shape;9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6" name="Google Shape;976;p48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977" name="Google Shape;977;p48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8" name="Google Shape;978;p48"/>
          <p:cNvSpPr txBox="1"/>
          <p:nvPr/>
        </p:nvSpPr>
        <p:spPr>
          <a:xfrm>
            <a:off x="3774325" y="615175"/>
            <a:ext cx="5305800" cy="221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class </a:t>
            </a:r>
            <a:r>
              <a:rPr b="1" lang="fr" sz="12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NameClass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{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	</a:t>
            </a: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attr</a:t>
            </a: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1Name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attr1</a:t>
            </a:r>
            <a:r>
              <a:rPr b="1" lang="fr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attr</a:t>
            </a: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2Name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attr2</a:t>
            </a:r>
            <a:r>
              <a:rPr b="1" lang="fr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...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D63076"/>
                </a:solidFill>
                <a:latin typeface="Maven Pro"/>
                <a:ea typeface="Maven Pro"/>
                <a:cs typeface="Maven Pro"/>
                <a:sym typeface="Maven Pro"/>
              </a:rPr>
              <a:t>constructor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</a:t>
            </a: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attr1Name:</a:t>
            </a:r>
            <a:r>
              <a:rPr b="1" lang="fr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attr1Type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</a:t>
            </a: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attr2Name:</a:t>
            </a:r>
            <a:r>
              <a:rPr b="1" lang="fr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attr2Type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...){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	this.</a:t>
            </a: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attr1Name 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</a:t>
            </a: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attr1Name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</a:t>
            </a:r>
            <a:endParaRPr b="1" sz="12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	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this.</a:t>
            </a: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attr2Name 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</a:t>
            </a:r>
            <a:r>
              <a:rPr b="1" lang="fr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attr2Name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	...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}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...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}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79" name="Google Shape;979;p48"/>
          <p:cNvSpPr txBox="1"/>
          <p:nvPr/>
        </p:nvSpPr>
        <p:spPr>
          <a:xfrm>
            <a:off x="58950" y="3239725"/>
            <a:ext cx="6782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class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Mot clef pour déclarer une classe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NameClass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Nom de la classe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attrName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Nom de l’attribut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attrType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Type de l’attribut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C23C8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 u="sng">
                <a:solidFill>
                  <a:srgbClr val="C23C80"/>
                </a:solidFill>
                <a:latin typeface="Maven Pro"/>
                <a:ea typeface="Maven Pro"/>
                <a:cs typeface="Maven Pro"/>
                <a:sym typeface="Maven Pro"/>
              </a:rPr>
              <a:t>constructor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Mot clef pour déclarer un constructeur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9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5" name="Google Shape;9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7" name="Google Shape;987;p49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988" name="Google Shape;988;p49"/>
          <p:cNvSpPr txBox="1"/>
          <p:nvPr/>
        </p:nvSpPr>
        <p:spPr>
          <a:xfrm>
            <a:off x="996050" y="1292525"/>
            <a:ext cx="281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9" name="Google Shape;989;p49"/>
          <p:cNvSpPr txBox="1"/>
          <p:nvPr/>
        </p:nvSpPr>
        <p:spPr>
          <a:xfrm>
            <a:off x="996050" y="1967650"/>
            <a:ext cx="5505900" cy="2216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'Krusty the Clown'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54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//Krusty the Clown, 54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0" name="Google Shape;9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250" y="151025"/>
            <a:ext cx="1203925" cy="16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9"/>
          <p:cNvSpPr txBox="1"/>
          <p:nvPr/>
        </p:nvSpPr>
        <p:spPr>
          <a:xfrm>
            <a:off x="3928813" y="166275"/>
            <a:ext cx="232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Voici une déclaration d’une classe simple...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992" name="Google Shape;992;p49"/>
          <p:cNvCxnSpPr>
            <a:stCxn id="991" idx="2"/>
            <a:endCxn id="989" idx="0"/>
          </p:cNvCxnSpPr>
          <p:nvPr/>
        </p:nvCxnSpPr>
        <p:spPr>
          <a:xfrm rot="5400000">
            <a:off x="3933913" y="812775"/>
            <a:ext cx="970200" cy="13398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0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0" name="Google Shape;1000;p50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001" name="Google Shape;1001;p50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(Héritage)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2" name="Google Shape;1002;p50"/>
          <p:cNvSpPr txBox="1"/>
          <p:nvPr/>
        </p:nvSpPr>
        <p:spPr>
          <a:xfrm>
            <a:off x="260150" y="2838400"/>
            <a:ext cx="698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classe peut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en étendre une autre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classe enfant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hérite de toutes les propriétés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méthodes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 son parent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Dans un constructeur enfant, il faut impérativement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appeler le constructeur parent</a:t>
            </a:r>
            <a:endParaRPr>
              <a:solidFill>
                <a:srgbClr val="4B4B4B"/>
              </a:solidFill>
            </a:endParaRPr>
          </a:p>
        </p:txBody>
      </p:sp>
      <p:sp>
        <p:nvSpPr>
          <p:cNvPr id="1003" name="Google Shape;1003;p50"/>
          <p:cNvSpPr txBox="1"/>
          <p:nvPr/>
        </p:nvSpPr>
        <p:spPr>
          <a:xfrm>
            <a:off x="965250" y="1846625"/>
            <a:ext cx="646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 est temps de vous enseigner les 3 règles du Fight Club… euh… de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l’héritage des classes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!</a:t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04" name="Google Shape;10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500" y="166269"/>
            <a:ext cx="2317500" cy="130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/>
        </p:nvSpPr>
        <p:spPr>
          <a:xfrm>
            <a:off x="3928813" y="166275"/>
            <a:ext cx="2320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Wait Brad… 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Les règles là on peut en parler hein... !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006" name="Google Shape;1006;p50"/>
          <p:cNvCxnSpPr>
            <a:stCxn id="1005" idx="2"/>
            <a:endCxn id="1003" idx="0"/>
          </p:cNvCxnSpPr>
          <p:nvPr/>
        </p:nvCxnSpPr>
        <p:spPr>
          <a:xfrm rot="5400000">
            <a:off x="4381213" y="1138875"/>
            <a:ext cx="525900" cy="8895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7" name="Google Shape;1007;p50"/>
          <p:cNvSpPr txBox="1"/>
          <p:nvPr/>
        </p:nvSpPr>
        <p:spPr>
          <a:xfrm>
            <a:off x="6914138" y="2336100"/>
            <a:ext cx="232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Ca sera plus parlant dans 5 min...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1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3" name="Google Shape;10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5" name="Google Shape;1015;p51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016" name="Google Shape;1016;p51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(Héritage - 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17" name="Google Shape;1017;p51"/>
          <p:cNvSpPr txBox="1"/>
          <p:nvPr/>
        </p:nvSpPr>
        <p:spPr>
          <a:xfrm>
            <a:off x="1020600" y="1800825"/>
            <a:ext cx="59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Voilà comment on fait de l’héritage en Typescript !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8" name="Google Shape;1018;p51"/>
          <p:cNvSpPr txBox="1"/>
          <p:nvPr/>
        </p:nvSpPr>
        <p:spPr>
          <a:xfrm>
            <a:off x="23300" y="2571750"/>
            <a:ext cx="38010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9" name="Google Shape;1019;p51"/>
          <p:cNvSpPr txBox="1"/>
          <p:nvPr/>
        </p:nvSpPr>
        <p:spPr>
          <a:xfrm>
            <a:off x="3900500" y="2571750"/>
            <a:ext cx="50994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AuthentificatedUser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token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4246425" y="4280250"/>
            <a:ext cx="278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👶</a:t>
            </a:r>
            <a:r>
              <a:rPr b="1" lang="fr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Classe fille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1" name="Google Shape;1021;p51"/>
          <p:cNvSpPr txBox="1"/>
          <p:nvPr/>
        </p:nvSpPr>
        <p:spPr>
          <a:xfrm>
            <a:off x="335300" y="4280250"/>
            <a:ext cx="317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👩 </a:t>
            </a:r>
            <a:r>
              <a:rPr b="1" lang="fr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Classe mère</a:t>
            </a:r>
            <a:endParaRPr b="1" sz="3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2" name="Google Shape;1022;p51"/>
          <p:cNvSpPr txBox="1"/>
          <p:nvPr/>
        </p:nvSpPr>
        <p:spPr>
          <a:xfrm>
            <a:off x="5163600" y="0"/>
            <a:ext cx="3882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Les trois règles du fight class sont respectées : 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Char char="-"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étend une classe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Char char="-"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hérite toutes les propriétés et méthode du parent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Char char="-"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appelle le constructeur parent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023" name="Google Shape;1023;p51"/>
          <p:cNvCxnSpPr>
            <a:stCxn id="1022" idx="2"/>
            <a:endCxn id="1019" idx="0"/>
          </p:cNvCxnSpPr>
          <p:nvPr/>
        </p:nvCxnSpPr>
        <p:spPr>
          <a:xfrm rot="5400000">
            <a:off x="6276450" y="1743600"/>
            <a:ext cx="1002000" cy="654600"/>
          </a:xfrm>
          <a:prstGeom prst="curvedConnector3">
            <a:avLst>
              <a:gd fmla="val 6489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4" name="Google Shape;1024;p51"/>
          <p:cNvSpPr/>
          <p:nvPr/>
        </p:nvSpPr>
        <p:spPr>
          <a:xfrm rot="6878922">
            <a:off x="3747146" y="499339"/>
            <a:ext cx="569711" cy="584608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1"/>
          <p:cNvSpPr/>
          <p:nvPr/>
        </p:nvSpPr>
        <p:spPr>
          <a:xfrm rot="6877778">
            <a:off x="4453950" y="38478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1"/>
          <p:cNvSpPr/>
          <p:nvPr/>
        </p:nvSpPr>
        <p:spPr>
          <a:xfrm rot="6877778">
            <a:off x="4274850" y="97638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1"/>
          <p:cNvSpPr/>
          <p:nvPr/>
        </p:nvSpPr>
        <p:spPr>
          <a:xfrm rot="6877778">
            <a:off x="4365025" y="47523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1"/>
          <p:cNvSpPr/>
          <p:nvPr/>
        </p:nvSpPr>
        <p:spPr>
          <a:xfrm rot="6877778">
            <a:off x="4306825" y="31911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1"/>
          <p:cNvSpPr/>
          <p:nvPr/>
        </p:nvSpPr>
        <p:spPr>
          <a:xfrm rot="6882146">
            <a:off x="4503415" y="214933"/>
            <a:ext cx="115576" cy="1185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1"/>
          <p:cNvSpPr/>
          <p:nvPr/>
        </p:nvSpPr>
        <p:spPr>
          <a:xfrm rot="6882146">
            <a:off x="4643690" y="590558"/>
            <a:ext cx="115576" cy="1185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1"/>
          <p:cNvSpPr/>
          <p:nvPr/>
        </p:nvSpPr>
        <p:spPr>
          <a:xfrm rot="6877931">
            <a:off x="3565146" y="636536"/>
            <a:ext cx="302310" cy="31023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1"/>
          <p:cNvSpPr/>
          <p:nvPr/>
        </p:nvSpPr>
        <p:spPr>
          <a:xfrm rot="6878541">
            <a:off x="3585013" y="350345"/>
            <a:ext cx="415874" cy="426749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2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0" name="Google Shape;1040;p52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041" name="Google Shape;1041;p52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(Private/Public/Protected -Règles &amp; 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2" name="Google Shape;1042;p52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43" name="Google Shape;1043;p52"/>
          <p:cNvSpPr txBox="1"/>
          <p:nvPr/>
        </p:nvSpPr>
        <p:spPr>
          <a:xfrm>
            <a:off x="601825" y="1955025"/>
            <a:ext cx="6723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Par défaut,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toutes les propriétés sont publiques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propriété privée n’est accessible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que depuis la classe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propriété protected est accessible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par une classe et ses enfants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44" name="Google Shape;1044;p52"/>
          <p:cNvSpPr txBox="1"/>
          <p:nvPr/>
        </p:nvSpPr>
        <p:spPr>
          <a:xfrm>
            <a:off x="150625" y="3787225"/>
            <a:ext cx="2823000" cy="400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protected 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nameProp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:typeProp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45" name="Google Shape;1045;p52"/>
          <p:cNvSpPr txBox="1"/>
          <p:nvPr/>
        </p:nvSpPr>
        <p:spPr>
          <a:xfrm>
            <a:off x="3170550" y="3787225"/>
            <a:ext cx="2823000" cy="400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private 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nameProp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:typeProp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46" name="Google Shape;1046;p52"/>
          <p:cNvSpPr txBox="1"/>
          <p:nvPr/>
        </p:nvSpPr>
        <p:spPr>
          <a:xfrm>
            <a:off x="150625" y="4404000"/>
            <a:ext cx="2823000" cy="400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public 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nameProp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:typeProp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47" name="Google Shape;10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375" y="3290788"/>
            <a:ext cx="367124" cy="36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52"/>
          <p:cNvSpPr txBox="1"/>
          <p:nvPr/>
        </p:nvSpPr>
        <p:spPr>
          <a:xfrm>
            <a:off x="3160500" y="4404000"/>
            <a:ext cx="2877000" cy="400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nameProp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:typeProp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49" name="Google Shape;10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0" y="3269875"/>
            <a:ext cx="408950" cy="4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9463" y="4804200"/>
            <a:ext cx="408950" cy="4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425" y="4804200"/>
            <a:ext cx="408950" cy="4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2"/>
          <p:cNvSpPr txBox="1"/>
          <p:nvPr/>
        </p:nvSpPr>
        <p:spPr>
          <a:xfrm>
            <a:off x="2771075" y="4762375"/>
            <a:ext cx="62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OU</a:t>
            </a:r>
            <a:endParaRPr/>
          </a:p>
        </p:txBody>
      </p:sp>
      <p:cxnSp>
        <p:nvCxnSpPr>
          <p:cNvPr id="1053" name="Google Shape;1053;p52"/>
          <p:cNvCxnSpPr/>
          <p:nvPr/>
        </p:nvCxnSpPr>
        <p:spPr>
          <a:xfrm>
            <a:off x="50225" y="4287600"/>
            <a:ext cx="608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52"/>
          <p:cNvCxnSpPr/>
          <p:nvPr/>
        </p:nvCxnSpPr>
        <p:spPr>
          <a:xfrm>
            <a:off x="3084425" y="3685975"/>
            <a:ext cx="0" cy="60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3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62" name="Google Shape;1062;p53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063" name="Google Shape;1063;p53"/>
          <p:cNvSpPr txBox="1"/>
          <p:nvPr/>
        </p:nvSpPr>
        <p:spPr>
          <a:xfrm>
            <a:off x="996050" y="1292525"/>
            <a:ext cx="794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Private/Public/Protected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- Exemple Private)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64" name="Google Shape;1064;p53"/>
          <p:cNvSpPr txBox="1"/>
          <p:nvPr/>
        </p:nvSpPr>
        <p:spPr>
          <a:xfrm>
            <a:off x="1020600" y="1800825"/>
            <a:ext cx="59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 code là ne devrait pas transpiler… #Error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65" name="Google Shape;1065;p53"/>
          <p:cNvSpPr txBox="1"/>
          <p:nvPr/>
        </p:nvSpPr>
        <p:spPr>
          <a:xfrm>
            <a:off x="1043400" y="2241200"/>
            <a:ext cx="5380200" cy="2385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3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3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3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getName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this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3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'Nicolas'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fr" sz="13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Error</a:t>
            </a:r>
            <a:endParaRPr sz="13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66" name="Google Shape;10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50" y="4901150"/>
            <a:ext cx="7364492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50" y="4654485"/>
            <a:ext cx="7944901" cy="219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3"/>
          <p:cNvSpPr txBox="1"/>
          <p:nvPr/>
        </p:nvSpPr>
        <p:spPr>
          <a:xfrm>
            <a:off x="6423600" y="1989250"/>
            <a:ext cx="244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Visiblement notre private 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fonctionne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069" name="Google Shape;1069;p53"/>
          <p:cNvCxnSpPr>
            <a:stCxn id="1068" idx="2"/>
          </p:cNvCxnSpPr>
          <p:nvPr/>
        </p:nvCxnSpPr>
        <p:spPr>
          <a:xfrm rot="5400000">
            <a:off x="6274200" y="3100750"/>
            <a:ext cx="1716300" cy="1032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4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7" name="Google Shape;1077;p54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078" name="Google Shape;1078;p54"/>
          <p:cNvSpPr txBox="1"/>
          <p:nvPr/>
        </p:nvSpPr>
        <p:spPr>
          <a:xfrm>
            <a:off x="921025" y="1292525"/>
            <a:ext cx="822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(Private/Public/Protected - Exemple Protected)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79" name="Google Shape;1079;p54"/>
          <p:cNvSpPr txBox="1"/>
          <p:nvPr/>
        </p:nvSpPr>
        <p:spPr>
          <a:xfrm>
            <a:off x="1020600" y="1800825"/>
            <a:ext cx="59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Ce code là ne devrait pas transpiler… #Error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80" name="Google Shape;1080;p54"/>
          <p:cNvSpPr txBox="1"/>
          <p:nvPr/>
        </p:nvSpPr>
        <p:spPr>
          <a:xfrm>
            <a:off x="1020600" y="2262525"/>
            <a:ext cx="5380200" cy="2385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protected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AuthenticatedUser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3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3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3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3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//Error --&gt; Private</a:t>
            </a:r>
            <a:endParaRPr sz="13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3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fr" sz="13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3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3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//OK --&gt; Protected</a:t>
            </a:r>
            <a:endParaRPr sz="13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81" name="Google Shape;10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50" y="4812601"/>
            <a:ext cx="7707070" cy="2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54"/>
          <p:cNvSpPr txBox="1"/>
          <p:nvPr/>
        </p:nvSpPr>
        <p:spPr>
          <a:xfrm>
            <a:off x="6423600" y="1989250"/>
            <a:ext cx="244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Visiblement notre private 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fonctionne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083" name="Google Shape;1083;p54"/>
          <p:cNvCxnSpPr>
            <a:stCxn id="1082" idx="2"/>
          </p:cNvCxnSpPr>
          <p:nvPr/>
        </p:nvCxnSpPr>
        <p:spPr>
          <a:xfrm rot="5400000">
            <a:off x="6274200" y="3100750"/>
            <a:ext cx="1716300" cy="1032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/>
          <p:nvPr/>
        </p:nvSpPr>
        <p:spPr>
          <a:xfrm>
            <a:off x="4309175" y="481400"/>
            <a:ext cx="589200" cy="55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55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5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2" name="Google Shape;1092;p55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093" name="Google Shape;1093;p55"/>
          <p:cNvSpPr txBox="1"/>
          <p:nvPr/>
        </p:nvSpPr>
        <p:spPr>
          <a:xfrm>
            <a:off x="921025" y="1292525"/>
            <a:ext cx="4731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(Readonly - Exemple)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94" name="Google Shape;1094;p55"/>
          <p:cNvSpPr txBox="1"/>
          <p:nvPr/>
        </p:nvSpPr>
        <p:spPr>
          <a:xfrm>
            <a:off x="1020600" y="1800825"/>
            <a:ext cx="59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principe est le même qu’avec les interfaces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5" name="Google Shape;1095;p55"/>
          <p:cNvSpPr txBox="1"/>
          <p:nvPr/>
        </p:nvSpPr>
        <p:spPr>
          <a:xfrm>
            <a:off x="1020600" y="2262525"/>
            <a:ext cx="5380200" cy="25860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2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readonly </a:t>
            </a:r>
            <a:r>
              <a:rPr lang="fr" sz="12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12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12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2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2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2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2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2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2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2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2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2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changeName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2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2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2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2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2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//Error</a:t>
            </a:r>
            <a:endParaRPr sz="12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6" name="Google Shape;1096;p55"/>
          <p:cNvSpPr txBox="1"/>
          <p:nvPr/>
        </p:nvSpPr>
        <p:spPr>
          <a:xfrm>
            <a:off x="6423600" y="1989250"/>
            <a:ext cx="244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Visiblement notre readonly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fonctionne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097" name="Google Shape;1097;p55"/>
          <p:cNvCxnSpPr>
            <a:stCxn id="1096" idx="2"/>
          </p:cNvCxnSpPr>
          <p:nvPr/>
        </p:nvCxnSpPr>
        <p:spPr>
          <a:xfrm rot="5400000">
            <a:off x="6274200" y="3100750"/>
            <a:ext cx="1716300" cy="1032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8" name="Google Shape;1098;p55"/>
          <p:cNvSpPr/>
          <p:nvPr/>
        </p:nvSpPr>
        <p:spPr>
          <a:xfrm>
            <a:off x="4707950" y="1134588"/>
            <a:ext cx="294600" cy="27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9" name="Google Shape;10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25" y="4848525"/>
            <a:ext cx="6604038" cy="2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55"/>
          <p:cNvSpPr txBox="1"/>
          <p:nvPr/>
        </p:nvSpPr>
        <p:spPr>
          <a:xfrm>
            <a:off x="6423600" y="118800"/>
            <a:ext cx="2449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Rappel : Avec readonly, si on tente d’écrire dans notre variable on a une erreur !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01" name="Google Shape;1101;p55"/>
          <p:cNvSpPr/>
          <p:nvPr/>
        </p:nvSpPr>
        <p:spPr>
          <a:xfrm>
            <a:off x="4032150" y="782175"/>
            <a:ext cx="589200" cy="55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55"/>
          <p:cNvSpPr/>
          <p:nvPr/>
        </p:nvSpPr>
        <p:spPr>
          <a:xfrm>
            <a:off x="5766275" y="232012"/>
            <a:ext cx="589200" cy="55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5"/>
          <p:cNvSpPr/>
          <p:nvPr/>
        </p:nvSpPr>
        <p:spPr>
          <a:xfrm>
            <a:off x="6106200" y="118788"/>
            <a:ext cx="294600" cy="27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8788"/>
            <a:ext cx="1653900" cy="112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05" name="Google Shape;1105;p55"/>
          <p:cNvSpPr/>
          <p:nvPr/>
        </p:nvSpPr>
        <p:spPr>
          <a:xfrm>
            <a:off x="3913725" y="419175"/>
            <a:ext cx="589200" cy="55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5"/>
          <p:cNvSpPr/>
          <p:nvPr/>
        </p:nvSpPr>
        <p:spPr>
          <a:xfrm>
            <a:off x="4463738" y="1309945"/>
            <a:ext cx="165000" cy="15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0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8" name="Google Shape;478;p20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479" name="Google Shape;479;p20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Présentation de Typescript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80" name="Google Shape;480;p20"/>
          <p:cNvSpPr txBox="1"/>
          <p:nvPr/>
        </p:nvSpPr>
        <p:spPr>
          <a:xfrm>
            <a:off x="908100" y="1842000"/>
            <a:ext cx="795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E411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”Mais en vrai… C’est quoi Typescript ?”</a:t>
            </a:r>
            <a:endParaRPr b="1" sz="2000">
              <a:solidFill>
                <a:srgbClr val="D71588"/>
              </a:solidFill>
            </a:endParaRPr>
          </a:p>
        </p:txBody>
      </p:sp>
      <p:sp>
        <p:nvSpPr>
          <p:cNvPr id="481" name="Google Shape;481;p20"/>
          <p:cNvSpPr txBox="1"/>
          <p:nvPr/>
        </p:nvSpPr>
        <p:spPr>
          <a:xfrm>
            <a:off x="4267225" y="26100"/>
            <a:ext cx="466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Site WEB de Typescript </a:t>
            </a:r>
            <a:r>
              <a:rPr lang="fr" sz="17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: </a:t>
            </a:r>
            <a:r>
              <a:rPr lang="fr" sz="1700">
                <a:solidFill>
                  <a:schemeClr val="lt1"/>
                </a:solidFill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https://www.typescriptlang.org/</a:t>
            </a:r>
            <a:endParaRPr sz="17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482" name="Google Shape;482;p20"/>
          <p:cNvCxnSpPr>
            <a:stCxn id="478" idx="3"/>
            <a:endCxn id="481" idx="2"/>
          </p:cNvCxnSpPr>
          <p:nvPr/>
        </p:nvCxnSpPr>
        <p:spPr>
          <a:xfrm flipH="1" rot="10800000">
            <a:off x="3531325" y="472425"/>
            <a:ext cx="3069600" cy="6021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83" name="Google Shape;483;p20"/>
          <p:cNvSpPr txBox="1"/>
          <p:nvPr/>
        </p:nvSpPr>
        <p:spPr>
          <a:xfrm>
            <a:off x="304800" y="2666650"/>
            <a:ext cx="750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C’est un langage de programmation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libre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open source 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>
            <a:off x="1433125" y="3337400"/>
            <a:ext cx="656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L’idée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💡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c’est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d’améliorer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de 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sécuriser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Javascript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5" name="Google Shape;485;p20"/>
          <p:cNvSpPr txBox="1"/>
          <p:nvPr/>
        </p:nvSpPr>
        <p:spPr>
          <a:xfrm>
            <a:off x="220950" y="4097850"/>
            <a:ext cx="65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C’est une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SUR-SYNTAXE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Javascript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86" name="Google Shape;486;p20"/>
          <p:cNvCxnSpPr>
            <a:endCxn id="487" idx="2"/>
          </p:cNvCxnSpPr>
          <p:nvPr/>
        </p:nvCxnSpPr>
        <p:spPr>
          <a:xfrm rot="-5400000">
            <a:off x="7220400" y="1466950"/>
            <a:ext cx="564900" cy="97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87" name="Google Shape;487;p20"/>
          <p:cNvSpPr txBox="1"/>
          <p:nvPr/>
        </p:nvSpPr>
        <p:spPr>
          <a:xfrm>
            <a:off x="5959500" y="787000"/>
            <a:ext cx="318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https://fr.wikipedia.org/wiki/TypeScript</a:t>
            </a:r>
            <a:endParaRPr sz="17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56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2" name="Google Shape;11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14" name="Google Shape;1114;p56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115" name="Google Shape;1115;p56"/>
          <p:cNvSpPr txBox="1"/>
          <p:nvPr/>
        </p:nvSpPr>
        <p:spPr>
          <a:xfrm>
            <a:off x="921025" y="1292525"/>
            <a:ext cx="4731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(Assesseur - Exemple)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16" name="Google Shape;1116;p56"/>
          <p:cNvSpPr txBox="1"/>
          <p:nvPr/>
        </p:nvSpPr>
        <p:spPr>
          <a:xfrm>
            <a:off x="921025" y="1718950"/>
            <a:ext cx="3147600" cy="3370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_name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_age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_age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_age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_name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 </a:t>
            </a:r>
            <a:r>
              <a:rPr lang="fr" sz="9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_age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fr" sz="9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throw new 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9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'Invalid age'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9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_name </a:t>
            </a:r>
            <a:r>
              <a:rPr lang="fr" sz="9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9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7" name="Google Shape;1117;p56"/>
          <p:cNvSpPr txBox="1"/>
          <p:nvPr/>
        </p:nvSpPr>
        <p:spPr>
          <a:xfrm>
            <a:off x="5399575" y="1853800"/>
            <a:ext cx="3650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Notez le “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_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”, c’est 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une convention en typescript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pour les attributs privés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118" name="Google Shape;1118;p56"/>
          <p:cNvCxnSpPr>
            <a:stCxn id="1117" idx="2"/>
          </p:cNvCxnSpPr>
          <p:nvPr/>
        </p:nvCxnSpPr>
        <p:spPr>
          <a:xfrm flipH="1" rot="5400000">
            <a:off x="4691725" y="336550"/>
            <a:ext cx="627900" cy="4438200"/>
          </a:xfrm>
          <a:prstGeom prst="curvedConnector4">
            <a:avLst>
              <a:gd fmla="val -37924" name="adj1"/>
              <a:gd fmla="val 70562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9" name="Google Shape;1119;p56"/>
          <p:cNvSpPr txBox="1"/>
          <p:nvPr/>
        </p:nvSpPr>
        <p:spPr>
          <a:xfrm>
            <a:off x="3604700" y="122425"/>
            <a:ext cx="24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 mot là on l’utilise pas souvent… 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20" name="Google Shape;1120;p56"/>
          <p:cNvSpPr txBox="1"/>
          <p:nvPr/>
        </p:nvSpPr>
        <p:spPr>
          <a:xfrm>
            <a:off x="4970875" y="490950"/>
            <a:ext cx="365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...Mais vous connaissez ce dont on parle comme Getters &amp; Setters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21" name="Google Shape;11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025" y="3709475"/>
            <a:ext cx="2281200" cy="128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22" name="Google Shape;1122;p56"/>
          <p:cNvSpPr/>
          <p:nvPr/>
        </p:nvSpPr>
        <p:spPr>
          <a:xfrm rot="-8424176">
            <a:off x="8308709" y="20578"/>
            <a:ext cx="569986" cy="58512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56"/>
          <p:cNvSpPr/>
          <p:nvPr/>
        </p:nvSpPr>
        <p:spPr>
          <a:xfrm rot="6878922">
            <a:off x="7639371" y="1201064"/>
            <a:ext cx="569711" cy="584608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6"/>
          <p:cNvSpPr/>
          <p:nvPr/>
        </p:nvSpPr>
        <p:spPr>
          <a:xfrm rot="6877778">
            <a:off x="8346175" y="108651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6"/>
          <p:cNvSpPr/>
          <p:nvPr/>
        </p:nvSpPr>
        <p:spPr>
          <a:xfrm rot="6877778">
            <a:off x="8167075" y="167811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6"/>
          <p:cNvSpPr/>
          <p:nvPr/>
        </p:nvSpPr>
        <p:spPr>
          <a:xfrm rot="6877778">
            <a:off x="8257250" y="117696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6"/>
          <p:cNvSpPr/>
          <p:nvPr/>
        </p:nvSpPr>
        <p:spPr>
          <a:xfrm rot="6877778">
            <a:off x="8199050" y="102083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6"/>
          <p:cNvSpPr/>
          <p:nvPr/>
        </p:nvSpPr>
        <p:spPr>
          <a:xfrm rot="6882146">
            <a:off x="8395640" y="916658"/>
            <a:ext cx="115576" cy="1185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56"/>
          <p:cNvSpPr/>
          <p:nvPr/>
        </p:nvSpPr>
        <p:spPr>
          <a:xfrm rot="6882146">
            <a:off x="8535915" y="1292283"/>
            <a:ext cx="115576" cy="1185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56"/>
          <p:cNvSpPr/>
          <p:nvPr/>
        </p:nvSpPr>
        <p:spPr>
          <a:xfrm rot="6877931">
            <a:off x="7457371" y="1338261"/>
            <a:ext cx="302310" cy="31023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56"/>
          <p:cNvSpPr/>
          <p:nvPr/>
        </p:nvSpPr>
        <p:spPr>
          <a:xfrm rot="6878541">
            <a:off x="7477238" y="1052070"/>
            <a:ext cx="415874" cy="426749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56"/>
          <p:cNvSpPr/>
          <p:nvPr/>
        </p:nvSpPr>
        <p:spPr>
          <a:xfrm rot="-8422946">
            <a:off x="8902740" y="39985"/>
            <a:ext cx="199009" cy="204117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7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5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0" name="Google Shape;1140;p57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141" name="Google Shape;1141;p57"/>
          <p:cNvSpPr txBox="1"/>
          <p:nvPr/>
        </p:nvSpPr>
        <p:spPr>
          <a:xfrm>
            <a:off x="921025" y="1292525"/>
            <a:ext cx="4731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(Assesseur - Exemple)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42" name="Google Shape;1142;p57"/>
          <p:cNvSpPr txBox="1"/>
          <p:nvPr/>
        </p:nvSpPr>
        <p:spPr>
          <a:xfrm>
            <a:off x="967100" y="1831325"/>
            <a:ext cx="67482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${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;`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[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3" name="Google Shape;1143;p57"/>
          <p:cNvSpPr txBox="1"/>
          <p:nvPr/>
        </p:nvSpPr>
        <p:spPr>
          <a:xfrm>
            <a:off x="220950" y="3721175"/>
            <a:ext cx="36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44" name="Google Shape;1144;p57"/>
          <p:cNvSpPr txBox="1"/>
          <p:nvPr/>
        </p:nvSpPr>
        <p:spPr>
          <a:xfrm>
            <a:off x="3926825" y="38025"/>
            <a:ext cx="36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C’est le Marc de 01h du mat qui vous parle...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45" name="Google Shape;1145;p57"/>
          <p:cNvSpPr txBox="1"/>
          <p:nvPr/>
        </p:nvSpPr>
        <p:spPr>
          <a:xfrm>
            <a:off x="4672850" y="691300"/>
            <a:ext cx="432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Je me suis rendu compte que j’avais pas appliquer la convention dans l’exemple -- MY BAD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46" name="Google Shape;1146;p57"/>
          <p:cNvCxnSpPr>
            <a:stCxn id="1145" idx="2"/>
            <a:endCxn id="1142" idx="3"/>
          </p:cNvCxnSpPr>
          <p:nvPr/>
        </p:nvCxnSpPr>
        <p:spPr>
          <a:xfrm flipH="1" rot="-5400000">
            <a:off x="6648050" y="1618450"/>
            <a:ext cx="1255500" cy="879000"/>
          </a:xfrm>
          <a:prstGeom prst="curvedConnector4">
            <a:avLst>
              <a:gd fmla="val 15975" name="adj1"/>
              <a:gd fmla="val 202179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47" name="Google Shape;11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449" y="98850"/>
            <a:ext cx="1119300" cy="64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48" name="Google Shape;1148;p57"/>
          <p:cNvSpPr txBox="1"/>
          <p:nvPr/>
        </p:nvSpPr>
        <p:spPr>
          <a:xfrm>
            <a:off x="296900" y="4182875"/>
            <a:ext cx="625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syntaxe </a:t>
            </a:r>
            <a:r>
              <a:rPr b="1" lang="fr" sz="18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`${nomVariable}`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permet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d'insérer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la valeur d’une variable dans une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chaîne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caractères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58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4" name="Google Shape;11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5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6" name="Google Shape;1156;p58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157" name="Google Shape;1157;p58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(Différences avec ES6)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58" name="Google Shape;1158;p58"/>
          <p:cNvSpPr txBox="1"/>
          <p:nvPr/>
        </p:nvSpPr>
        <p:spPr>
          <a:xfrm>
            <a:off x="609700" y="1743350"/>
            <a:ext cx="646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⚠️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Attention !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⚠️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Depuis ES6 (en 2015), il est possible de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définir des classes en Javascript pure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59" name="Google Shape;1159;p58"/>
          <p:cNvSpPr txBox="1"/>
          <p:nvPr/>
        </p:nvSpPr>
        <p:spPr>
          <a:xfrm>
            <a:off x="5934400" y="1763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https://developer.mozilla.org/fr/docs/Web/JavaScript/Reference/Classes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60" name="Google Shape;1160;p58"/>
          <p:cNvSpPr txBox="1"/>
          <p:nvPr/>
        </p:nvSpPr>
        <p:spPr>
          <a:xfrm>
            <a:off x="2187975" y="3056100"/>
            <a:ext cx="5847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 grandes différences subsistent encore avec Typescript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Impossibilité de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déclarer des champs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 d’utilisation de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types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...</a:t>
            </a:r>
            <a:endParaRPr/>
          </a:p>
        </p:txBody>
      </p:sp>
      <p:cxnSp>
        <p:nvCxnSpPr>
          <p:cNvPr id="1161" name="Google Shape;1161;p58"/>
          <p:cNvCxnSpPr>
            <a:stCxn id="1160" idx="3"/>
            <a:endCxn id="1159" idx="2"/>
          </p:cNvCxnSpPr>
          <p:nvPr/>
        </p:nvCxnSpPr>
        <p:spPr>
          <a:xfrm rot="10800000">
            <a:off x="7434375" y="915300"/>
            <a:ext cx="600900" cy="3002700"/>
          </a:xfrm>
          <a:prstGeom prst="curvedConnector4">
            <a:avLst>
              <a:gd fmla="val -39628" name="adj1"/>
              <a:gd fmla="val 64354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62" name="Google Shape;11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50" y="3306100"/>
            <a:ext cx="1985400" cy="110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9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70" name="Google Shape;1170;p59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171" name="Google Shape;1171;p59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 (Différences avec ES6 - 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72" name="Google Shape;1172;p59"/>
          <p:cNvSpPr txBox="1"/>
          <p:nvPr/>
        </p:nvSpPr>
        <p:spPr>
          <a:xfrm>
            <a:off x="177950" y="2440225"/>
            <a:ext cx="3150000" cy="2216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Rectangle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constructor(hauteur, largeur)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.hauteur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hauteur;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.largeur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largeur;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rectangle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Rectangle(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3" name="Google Shape;1173;p59"/>
          <p:cNvSpPr txBox="1"/>
          <p:nvPr/>
        </p:nvSpPr>
        <p:spPr>
          <a:xfrm>
            <a:off x="4535450" y="2440225"/>
            <a:ext cx="4380000" cy="2216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hauteur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largeur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hauteur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largeur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hauteur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hauteur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largeur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largeur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rectangle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4" name="Google Shape;1174;p59"/>
          <p:cNvSpPr/>
          <p:nvPr/>
        </p:nvSpPr>
        <p:spPr>
          <a:xfrm>
            <a:off x="6458150" y="1800715"/>
            <a:ext cx="626700" cy="584400"/>
          </a:xfrm>
          <a:prstGeom prst="ellipse">
            <a:avLst/>
          </a:prstGeom>
          <a:solidFill>
            <a:srgbClr val="4B4B4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B4B4B"/>
              </a:solidFill>
            </a:endParaRPr>
          </a:p>
        </p:txBody>
      </p:sp>
      <p:pic>
        <p:nvPicPr>
          <p:cNvPr id="1175" name="Google Shape;11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450" y="3139675"/>
            <a:ext cx="86206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500" y="2018663"/>
            <a:ext cx="377980" cy="24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7422" y="1846625"/>
            <a:ext cx="49260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0"/>
          <p:cNvSpPr txBox="1"/>
          <p:nvPr/>
        </p:nvSpPr>
        <p:spPr>
          <a:xfrm>
            <a:off x="490350" y="2281300"/>
            <a:ext cx="4580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Créer une classe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Personne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Créer un classe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Informaticien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Créer une classe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Médecin </a:t>
            </a:r>
            <a:endParaRPr b="1" sz="2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Créer une méthode nomEntier() dans la classe personne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méthode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concatène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nom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le prénom de la Personne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83" name="Google Shape;1183;p60"/>
          <p:cNvSpPr/>
          <p:nvPr/>
        </p:nvSpPr>
        <p:spPr>
          <a:xfrm>
            <a:off x="6422750" y="13732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0"/>
          <p:cNvSpPr/>
          <p:nvPr/>
        </p:nvSpPr>
        <p:spPr>
          <a:xfrm>
            <a:off x="6343150" y="10012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6" name="Google Shape;1186;p60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Typescript - Partie TP</a:t>
            </a:r>
            <a:endParaRPr sz="3640"/>
          </a:p>
        </p:txBody>
      </p:sp>
      <p:sp>
        <p:nvSpPr>
          <p:cNvPr id="1187" name="Google Shape;1187;p60"/>
          <p:cNvSpPr/>
          <p:nvPr/>
        </p:nvSpPr>
        <p:spPr>
          <a:xfrm>
            <a:off x="6654625" y="3684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500" y="381501"/>
            <a:ext cx="1128300" cy="11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60"/>
          <p:cNvSpPr txBox="1"/>
          <p:nvPr/>
        </p:nvSpPr>
        <p:spPr>
          <a:xfrm>
            <a:off x="6412675" y="26475"/>
            <a:ext cx="17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 2 - Exercice 3</a:t>
            </a:r>
            <a:endParaRPr/>
          </a:p>
        </p:txBody>
      </p:sp>
      <p:sp>
        <p:nvSpPr>
          <p:cNvPr id="1190" name="Google Shape;1190;p60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0"/>
          <p:cNvSpPr/>
          <p:nvPr/>
        </p:nvSpPr>
        <p:spPr>
          <a:xfrm rot="-3528409">
            <a:off x="6077099" y="9539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0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0"/>
          <p:cNvSpPr/>
          <p:nvPr/>
        </p:nvSpPr>
        <p:spPr>
          <a:xfrm rot="-3528409">
            <a:off x="7937388" y="12270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0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0"/>
          <p:cNvSpPr/>
          <p:nvPr/>
        </p:nvSpPr>
        <p:spPr>
          <a:xfrm>
            <a:off x="996050" y="1799085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0"/>
          <p:cNvSpPr/>
          <p:nvPr/>
        </p:nvSpPr>
        <p:spPr>
          <a:xfrm>
            <a:off x="6074293" y="12217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0"/>
          <p:cNvSpPr/>
          <p:nvPr/>
        </p:nvSpPr>
        <p:spPr>
          <a:xfrm>
            <a:off x="220962" y="5584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8" name="Google Shape;119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1" y="7588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60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Classes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00" name="Google Shape;1200;p60"/>
          <p:cNvSpPr txBox="1"/>
          <p:nvPr/>
        </p:nvSpPr>
        <p:spPr>
          <a:xfrm>
            <a:off x="2000850" y="1779563"/>
            <a:ext cx="38877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ex1.3 -f</a:t>
            </a:r>
            <a:endParaRPr/>
          </a:p>
        </p:txBody>
      </p:sp>
      <p:sp>
        <p:nvSpPr>
          <p:cNvPr id="1201" name="Google Shape;1201;p60"/>
          <p:cNvSpPr txBox="1"/>
          <p:nvPr/>
        </p:nvSpPr>
        <p:spPr>
          <a:xfrm>
            <a:off x="5451775" y="2234350"/>
            <a:ext cx="312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Personne a :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nom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prénom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numéro de téléphone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âge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sexe (“m” ou “f”)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liste de fruits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02" name="Google Shape;1202;p60"/>
          <p:cNvSpPr txBox="1"/>
          <p:nvPr/>
        </p:nvSpPr>
        <p:spPr>
          <a:xfrm>
            <a:off x="5489825" y="3643325"/>
            <a:ext cx="31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informaticien a :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tableau de languages 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entreprise 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03" name="Google Shape;1203;p60"/>
          <p:cNvSpPr txBox="1"/>
          <p:nvPr/>
        </p:nvSpPr>
        <p:spPr>
          <a:xfrm>
            <a:off x="5489825" y="4302775"/>
            <a:ext cx="31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médecin a :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</a:t>
            </a: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hôpital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spécialisation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04" name="Google Shape;120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3225" y="4736979"/>
            <a:ext cx="2294204" cy="3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4597" y="4382225"/>
            <a:ext cx="1157927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1" name="Google Shape;1211;p61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Intersection Type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62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6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9" name="Google Shape;1219;p62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220" name="Google Shape;1220;p62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Intersection Type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21" name="Google Shape;1221;p62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22" name="Google Shape;1222;p62"/>
          <p:cNvSpPr txBox="1"/>
          <p:nvPr/>
        </p:nvSpPr>
        <p:spPr>
          <a:xfrm>
            <a:off x="919850" y="1740025"/>
            <a:ext cx="669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L’intersection Types permet de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combiner plusieurs types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en un seul</a:t>
            </a:r>
            <a:endParaRPr b="1" sz="2000" u="sng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Le nouveau Type a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les propriétés des deux types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ayant servi à sa création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23" name="Google Shape;1223;p62"/>
          <p:cNvSpPr txBox="1"/>
          <p:nvPr/>
        </p:nvSpPr>
        <p:spPr>
          <a:xfrm>
            <a:off x="3126450" y="3319700"/>
            <a:ext cx="1486500" cy="400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typeA 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&amp; 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typeB</a:t>
            </a:r>
            <a:endParaRPr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24" name="Google Shape;1224;p62"/>
          <p:cNvSpPr txBox="1"/>
          <p:nvPr/>
        </p:nvSpPr>
        <p:spPr>
          <a:xfrm>
            <a:off x="20575" y="4132250"/>
            <a:ext cx="4258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typeA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Premier type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&amp;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Opérateur d’intersection des types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typeB</a:t>
            </a:r>
            <a:r>
              <a:rPr b="1" lang="fr" sz="9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Second type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25" name="Google Shape;1225;p62"/>
          <p:cNvSpPr txBox="1"/>
          <p:nvPr/>
        </p:nvSpPr>
        <p:spPr>
          <a:xfrm>
            <a:off x="4049000" y="4062950"/>
            <a:ext cx="26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📜</a:t>
            </a: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Note : L’ordres des types 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n’est pas important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B4B4B"/>
                </a:solidFill>
                <a:latin typeface="Caveat"/>
                <a:ea typeface="Caveat"/>
                <a:cs typeface="Caveat"/>
                <a:sym typeface="Caveat"/>
              </a:rPr>
              <a:t>typeA &amp; typeB = typeB &amp; typeA</a:t>
            </a:r>
            <a:endParaRPr sz="1800">
              <a:solidFill>
                <a:srgbClr val="4B4B4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26" name="Google Shape;1226;p62"/>
          <p:cNvSpPr txBox="1"/>
          <p:nvPr/>
        </p:nvSpPr>
        <p:spPr>
          <a:xfrm>
            <a:off x="5851275" y="138275"/>
            <a:ext cx="32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Voyez l’intersection comme 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une “fusion” ou un “et logique”...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27" name="Google Shape;122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150" y="160275"/>
            <a:ext cx="1571100" cy="87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63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6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35" name="Google Shape;1235;p63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236" name="Google Shape;1236;p63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Intersection Type (Exemple)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37" name="Google Shape;1237;p63"/>
          <p:cNvSpPr txBox="1"/>
          <p:nvPr/>
        </p:nvSpPr>
        <p:spPr>
          <a:xfrm>
            <a:off x="847650" y="2235950"/>
            <a:ext cx="5487600" cy="15393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AuthenticatedUser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&amp;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AuthenticatedUser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"Maud Flanders"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"IGZA548UA88ZFGU"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8" name="Google Shape;1238;p63"/>
          <p:cNvSpPr txBox="1"/>
          <p:nvPr/>
        </p:nvSpPr>
        <p:spPr>
          <a:xfrm>
            <a:off x="5934400" y="17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39" name="Google Shape;12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400" y="481125"/>
            <a:ext cx="1651900" cy="288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63"/>
          <p:cNvSpPr txBox="1"/>
          <p:nvPr/>
        </p:nvSpPr>
        <p:spPr>
          <a:xfrm>
            <a:off x="327850" y="4037500"/>
            <a:ext cx="428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Ici je cherche à retourner un type ayant à la fois :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→ Les propriétés de User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→ Les propriétés de AuthentificatedUser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241" name="Google Shape;1241;p63"/>
          <p:cNvCxnSpPr>
            <a:stCxn id="1240" idx="3"/>
            <a:endCxn id="1237" idx="3"/>
          </p:cNvCxnSpPr>
          <p:nvPr/>
        </p:nvCxnSpPr>
        <p:spPr>
          <a:xfrm flipH="1" rot="10800000">
            <a:off x="4613650" y="3005500"/>
            <a:ext cx="1721700" cy="1539900"/>
          </a:xfrm>
          <a:prstGeom prst="curvedConnector3">
            <a:avLst>
              <a:gd fmla="val 141533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47" name="Google Shape;1247;p64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Union Types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65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3" name="Google Shape;12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6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55" name="Google Shape;1255;p65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256" name="Google Shape;1256;p65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Union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 (Syntaxe)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7" name="Google Shape;1257;p65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58" name="Google Shape;1258;p65"/>
          <p:cNvSpPr txBox="1"/>
          <p:nvPr/>
        </p:nvSpPr>
        <p:spPr>
          <a:xfrm>
            <a:off x="996050" y="1740025"/>
            <a:ext cx="669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Sont utilisés quand une valeur peut être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de plusieurs types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 La signification de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A|B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est un type qui est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soit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A,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soit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B.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59" name="Google Shape;1259;p65"/>
          <p:cNvSpPr txBox="1"/>
          <p:nvPr/>
        </p:nvSpPr>
        <p:spPr>
          <a:xfrm>
            <a:off x="3126450" y="3319700"/>
            <a:ext cx="1486500" cy="400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typeA 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|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typeB</a:t>
            </a:r>
            <a:endParaRPr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60" name="Google Shape;1260;p65"/>
          <p:cNvSpPr txBox="1"/>
          <p:nvPr/>
        </p:nvSpPr>
        <p:spPr>
          <a:xfrm>
            <a:off x="45861" y="4118075"/>
            <a:ext cx="4258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typeA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Premier type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|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Opérateur d’union des types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typeB</a:t>
            </a:r>
            <a:r>
              <a:rPr b="1" lang="fr" sz="9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Second type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61" name="Google Shape;1261;p65"/>
          <p:cNvSpPr txBox="1"/>
          <p:nvPr/>
        </p:nvSpPr>
        <p:spPr>
          <a:xfrm>
            <a:off x="5851275" y="138275"/>
            <a:ext cx="32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Voyez l’union comme 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un “ou exclusif logique” ...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62" name="Google Shape;1262;p65"/>
          <p:cNvSpPr txBox="1"/>
          <p:nvPr/>
        </p:nvSpPr>
        <p:spPr>
          <a:xfrm>
            <a:off x="4049000" y="4062950"/>
            <a:ext cx="26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📜</a:t>
            </a: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Note : L’ordres des types 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n’est pas important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B4B4B"/>
                </a:solidFill>
                <a:latin typeface="Caveat"/>
                <a:ea typeface="Caveat"/>
                <a:cs typeface="Caveat"/>
                <a:sym typeface="Caveat"/>
              </a:rPr>
              <a:t>typeA | typeB = typeB | typeA</a:t>
            </a:r>
            <a:endParaRPr sz="1800">
              <a:solidFill>
                <a:srgbClr val="4B4B4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1"/>
          <p:cNvSpPr/>
          <p:nvPr/>
        </p:nvSpPr>
        <p:spPr>
          <a:xfrm rot="8487698">
            <a:off x="6126563" y="1308555"/>
            <a:ext cx="243163" cy="24976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 rot="8488609">
            <a:off x="6113782" y="690578"/>
            <a:ext cx="569817" cy="585185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1"/>
          <p:cNvSpPr txBox="1"/>
          <p:nvPr/>
        </p:nvSpPr>
        <p:spPr>
          <a:xfrm>
            <a:off x="4361725" y="2664525"/>
            <a:ext cx="348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Voyez ça comme Javascript qui monte de niveau avec de l’orienté objet !</a:t>
            </a:r>
            <a:endParaRPr sz="17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21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499" name="Google Shape;499;p21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 concept de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Typescript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0" name="Google Shape;500;p21"/>
          <p:cNvSpPr txBox="1"/>
          <p:nvPr/>
        </p:nvSpPr>
        <p:spPr>
          <a:xfrm>
            <a:off x="271125" y="2597175"/>
            <a:ext cx="656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→ Typage </a:t>
            </a:r>
            <a:r>
              <a:rPr b="1" lang="fr" sz="11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FAIBLE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 ou </a:t>
            </a:r>
            <a:r>
              <a:rPr b="1" lang="fr" sz="24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FORT</a:t>
            </a:r>
            <a:r>
              <a:rPr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💪🏼</a:t>
            </a:r>
            <a:endParaRPr sz="24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1" name="Google Shape;501;p21"/>
          <p:cNvSpPr txBox="1"/>
          <p:nvPr/>
        </p:nvSpPr>
        <p:spPr>
          <a:xfrm>
            <a:off x="271125" y="1986250"/>
            <a:ext cx="434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Typescript Suggère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l’orienté objet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2" name="Google Shape;502;p21"/>
          <p:cNvSpPr txBox="1"/>
          <p:nvPr/>
        </p:nvSpPr>
        <p:spPr>
          <a:xfrm>
            <a:off x="284600" y="3290250"/>
            <a:ext cx="65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Typage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AVANCÉ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03" name="Google Shape;5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623" y="467825"/>
            <a:ext cx="2172900" cy="151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504" name="Google Shape;504;p21"/>
          <p:cNvCxnSpPr>
            <a:stCxn id="501" idx="3"/>
            <a:endCxn id="494" idx="0"/>
          </p:cNvCxnSpPr>
          <p:nvPr/>
        </p:nvCxnSpPr>
        <p:spPr>
          <a:xfrm>
            <a:off x="4613625" y="2232550"/>
            <a:ext cx="1492500" cy="4320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5" name="Google Shape;505;p21"/>
          <p:cNvSpPr txBox="1"/>
          <p:nvPr/>
        </p:nvSpPr>
        <p:spPr>
          <a:xfrm>
            <a:off x="1361350" y="4258575"/>
            <a:ext cx="348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typage permet d’éviter beaucoup de bêtises qu’on fait en JS</a:t>
            </a:r>
            <a:endParaRPr sz="17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06" name="Google Shape;506;p21"/>
          <p:cNvCxnSpPr>
            <a:stCxn id="500" idx="2"/>
            <a:endCxn id="505" idx="0"/>
          </p:cNvCxnSpPr>
          <p:nvPr/>
        </p:nvCxnSpPr>
        <p:spPr>
          <a:xfrm rot="5400000">
            <a:off x="2775675" y="3481425"/>
            <a:ext cx="1107300" cy="447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7" name="Google Shape;507;p21"/>
          <p:cNvSpPr/>
          <p:nvPr/>
        </p:nvSpPr>
        <p:spPr>
          <a:xfrm rot="8488609">
            <a:off x="8440482" y="1821528"/>
            <a:ext cx="569817" cy="585185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1"/>
          <p:cNvSpPr/>
          <p:nvPr/>
        </p:nvSpPr>
        <p:spPr>
          <a:xfrm rot="8486215">
            <a:off x="8206716" y="2028615"/>
            <a:ext cx="166513" cy="171011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1"/>
          <p:cNvSpPr/>
          <p:nvPr/>
        </p:nvSpPr>
        <p:spPr>
          <a:xfrm rot="8491670">
            <a:off x="8216877" y="2257312"/>
            <a:ext cx="214584" cy="220347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1"/>
          <p:cNvSpPr/>
          <p:nvPr/>
        </p:nvSpPr>
        <p:spPr>
          <a:xfrm rot="2193249">
            <a:off x="8559766" y="1252301"/>
            <a:ext cx="283084" cy="290406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1"/>
          <p:cNvSpPr/>
          <p:nvPr/>
        </p:nvSpPr>
        <p:spPr>
          <a:xfrm rot="2197883">
            <a:off x="8582719" y="1608775"/>
            <a:ext cx="129721" cy="133203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1"/>
          <p:cNvSpPr/>
          <p:nvPr/>
        </p:nvSpPr>
        <p:spPr>
          <a:xfrm rot="2194382">
            <a:off x="8760771" y="1553405"/>
            <a:ext cx="104221" cy="107043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66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8" name="Google Shape;12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6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70" name="Google Shape;1270;p66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271" name="Google Shape;1271;p66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Union Type (Différence avec Intersection Type)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72" name="Google Shape;1272;p66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3" name="Google Shape;1273;p66"/>
          <p:cNvSpPr txBox="1"/>
          <p:nvPr/>
        </p:nvSpPr>
        <p:spPr>
          <a:xfrm>
            <a:off x="965250" y="1744775"/>
            <a:ext cx="707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Il est possible que vous confondiez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Intersection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Union 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A&amp;B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produit un type qui prend les propriétés de A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B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A|B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: indique que le type peut être A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OU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B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4" name="Google Shape;1274;p66"/>
          <p:cNvSpPr txBox="1"/>
          <p:nvPr/>
        </p:nvSpPr>
        <p:spPr>
          <a:xfrm>
            <a:off x="3966600" y="209450"/>
            <a:ext cx="428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Franchement c’est un peu difficile à comprendre, c’est pour ça que j’insiste dessus !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275" name="Google Shape;1275;p66"/>
          <p:cNvCxnSpPr>
            <a:stCxn id="1274" idx="3"/>
          </p:cNvCxnSpPr>
          <p:nvPr/>
        </p:nvCxnSpPr>
        <p:spPr>
          <a:xfrm flipH="1">
            <a:off x="8020500" y="578900"/>
            <a:ext cx="231900" cy="1441500"/>
          </a:xfrm>
          <a:prstGeom prst="curvedConnector4">
            <a:avLst>
              <a:gd fmla="val -102684" name="adj1"/>
              <a:gd fmla="val 97379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76" name="Google Shape;1276;p66"/>
          <p:cNvSpPr txBox="1"/>
          <p:nvPr/>
        </p:nvSpPr>
        <p:spPr>
          <a:xfrm>
            <a:off x="1334900" y="2895400"/>
            <a:ext cx="7371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A&amp;B</a:t>
            </a:r>
            <a:endParaRPr/>
          </a:p>
        </p:txBody>
      </p:sp>
      <p:sp>
        <p:nvSpPr>
          <p:cNvPr id="1277" name="Google Shape;1277;p66"/>
          <p:cNvSpPr txBox="1"/>
          <p:nvPr/>
        </p:nvSpPr>
        <p:spPr>
          <a:xfrm>
            <a:off x="3697500" y="2895400"/>
            <a:ext cx="7371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A|B</a:t>
            </a:r>
            <a:endParaRPr/>
          </a:p>
        </p:txBody>
      </p:sp>
      <p:sp>
        <p:nvSpPr>
          <p:cNvPr id="1278" name="Google Shape;1278;p66"/>
          <p:cNvSpPr/>
          <p:nvPr/>
        </p:nvSpPr>
        <p:spPr>
          <a:xfrm>
            <a:off x="1059950" y="3542175"/>
            <a:ext cx="1287000" cy="66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name:string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phone:number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mail:</a:t>
            </a:r>
            <a:r>
              <a:rPr lang="fr" sz="1100"/>
              <a:t>string</a:t>
            </a:r>
            <a:endParaRPr sz="1100"/>
          </a:p>
        </p:txBody>
      </p:sp>
      <p:sp>
        <p:nvSpPr>
          <p:cNvPr id="1279" name="Google Shape;1279;p66"/>
          <p:cNvSpPr/>
          <p:nvPr/>
        </p:nvSpPr>
        <p:spPr>
          <a:xfrm>
            <a:off x="2740675" y="3542175"/>
            <a:ext cx="1287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name:string</a:t>
            </a:r>
            <a:endParaRPr sz="1100"/>
          </a:p>
        </p:txBody>
      </p:sp>
      <p:sp>
        <p:nvSpPr>
          <p:cNvPr id="1280" name="Google Shape;1280;p66"/>
          <p:cNvSpPr/>
          <p:nvPr/>
        </p:nvSpPr>
        <p:spPr>
          <a:xfrm>
            <a:off x="4104425" y="3542175"/>
            <a:ext cx="1287000" cy="49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phone:number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mail:string</a:t>
            </a:r>
            <a:endParaRPr sz="1100"/>
          </a:p>
        </p:txBody>
      </p:sp>
      <p:sp>
        <p:nvSpPr>
          <p:cNvPr id="1281" name="Google Shape;1281;p66"/>
          <p:cNvSpPr/>
          <p:nvPr/>
        </p:nvSpPr>
        <p:spPr>
          <a:xfrm>
            <a:off x="378075" y="4561775"/>
            <a:ext cx="12870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name:string</a:t>
            </a:r>
            <a:endParaRPr sz="1100"/>
          </a:p>
        </p:txBody>
      </p:sp>
      <p:sp>
        <p:nvSpPr>
          <p:cNvPr id="1282" name="Google Shape;1282;p66"/>
          <p:cNvSpPr/>
          <p:nvPr/>
        </p:nvSpPr>
        <p:spPr>
          <a:xfrm>
            <a:off x="1741825" y="4561775"/>
            <a:ext cx="1287000" cy="49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phone:number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mail:string</a:t>
            </a:r>
            <a:endParaRPr sz="1100"/>
          </a:p>
        </p:txBody>
      </p:sp>
      <p:cxnSp>
        <p:nvCxnSpPr>
          <p:cNvPr id="1283" name="Google Shape;1283;p66"/>
          <p:cNvCxnSpPr>
            <a:stCxn id="1282" idx="0"/>
            <a:endCxn id="1278" idx="2"/>
          </p:cNvCxnSpPr>
          <p:nvPr/>
        </p:nvCxnSpPr>
        <p:spPr>
          <a:xfrm flipH="1" rot="5400000">
            <a:off x="1865725" y="4042175"/>
            <a:ext cx="357300" cy="681900"/>
          </a:xfrm>
          <a:prstGeom prst="bentConnector3">
            <a:avLst>
              <a:gd fmla="val 49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4" name="Google Shape;1284;p66"/>
          <p:cNvCxnSpPr>
            <a:stCxn id="1281" idx="0"/>
            <a:endCxn id="1278" idx="2"/>
          </p:cNvCxnSpPr>
          <p:nvPr/>
        </p:nvCxnSpPr>
        <p:spPr>
          <a:xfrm rot="-5400000">
            <a:off x="1183875" y="4042175"/>
            <a:ext cx="357300" cy="681900"/>
          </a:xfrm>
          <a:prstGeom prst="bentConnector3">
            <a:avLst>
              <a:gd fmla="val 49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5" name="Google Shape;1285;p66"/>
          <p:cNvCxnSpPr>
            <a:stCxn id="1280" idx="0"/>
            <a:endCxn id="1277" idx="3"/>
          </p:cNvCxnSpPr>
          <p:nvPr/>
        </p:nvCxnSpPr>
        <p:spPr>
          <a:xfrm flipH="1" rot="5400000">
            <a:off x="4391075" y="3185325"/>
            <a:ext cx="400500" cy="313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6" name="Google Shape;1286;p66"/>
          <p:cNvCxnSpPr>
            <a:stCxn id="1279" idx="0"/>
            <a:endCxn id="1277" idx="1"/>
          </p:cNvCxnSpPr>
          <p:nvPr/>
        </p:nvCxnSpPr>
        <p:spPr>
          <a:xfrm rot="-5400000">
            <a:off x="3340525" y="3185325"/>
            <a:ext cx="400500" cy="313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7" name="Google Shape;1287;p66"/>
          <p:cNvCxnSpPr>
            <a:stCxn id="1278" idx="0"/>
            <a:endCxn id="1276" idx="2"/>
          </p:cNvCxnSpPr>
          <p:nvPr/>
        </p:nvCxnSpPr>
        <p:spPr>
          <a:xfrm rot="-5400000">
            <a:off x="1626650" y="3464775"/>
            <a:ext cx="154200" cy="6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7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6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95" name="Google Shape;1295;p67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296" name="Google Shape;1296;p67"/>
          <p:cNvSpPr txBox="1"/>
          <p:nvPr/>
        </p:nvSpPr>
        <p:spPr>
          <a:xfrm>
            <a:off x="996050" y="1292525"/>
            <a:ext cx="367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Union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 (Exemple)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97" name="Google Shape;1297;p67"/>
          <p:cNvSpPr txBox="1"/>
          <p:nvPr/>
        </p:nvSpPr>
        <p:spPr>
          <a:xfrm>
            <a:off x="5934400" y="17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98" name="Google Shape;1298;p67"/>
          <p:cNvSpPr txBox="1"/>
          <p:nvPr/>
        </p:nvSpPr>
        <p:spPr>
          <a:xfrm>
            <a:off x="847650" y="2116575"/>
            <a:ext cx="6955200" cy="1708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"Ralph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 return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"Clancy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 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"Sarah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}]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).forEach(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Error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Ok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99" name="Google Shape;12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25" y="4704500"/>
            <a:ext cx="62484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67"/>
          <p:cNvSpPr txBox="1"/>
          <p:nvPr/>
        </p:nvSpPr>
        <p:spPr>
          <a:xfrm>
            <a:off x="944400" y="1724625"/>
            <a:ext cx="59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code suivant ne devrait pas transpiler #Error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01" name="Google Shape;1301;p67"/>
          <p:cNvSpPr txBox="1"/>
          <p:nvPr/>
        </p:nvSpPr>
        <p:spPr>
          <a:xfrm>
            <a:off x="3966600" y="209450"/>
            <a:ext cx="428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mot clef “</a:t>
            </a:r>
            <a:r>
              <a:rPr lang="fr" sz="1800">
                <a:solidFill>
                  <a:srgbClr val="4B4B4B"/>
                </a:solidFill>
                <a:latin typeface="Caveat"/>
                <a:ea typeface="Caveat"/>
                <a:cs typeface="Caveat"/>
                <a:sym typeface="Caveat"/>
              </a:rPr>
              <a:t>as</a:t>
            </a: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” permet de considérer un objet dans un autre type que le compilateur a déduit (inféré)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302" name="Google Shape;1302;p67"/>
          <p:cNvCxnSpPr>
            <a:stCxn id="1301" idx="3"/>
            <a:endCxn id="1298" idx="3"/>
          </p:cNvCxnSpPr>
          <p:nvPr/>
        </p:nvCxnSpPr>
        <p:spPr>
          <a:xfrm flipH="1">
            <a:off x="7803000" y="578900"/>
            <a:ext cx="449400" cy="2391900"/>
          </a:xfrm>
          <a:prstGeom prst="curvedConnector3">
            <a:avLst>
              <a:gd fmla="val -5298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03" name="Google Shape;1303;p67"/>
          <p:cNvSpPr txBox="1"/>
          <p:nvPr/>
        </p:nvSpPr>
        <p:spPr>
          <a:xfrm>
            <a:off x="847650" y="3744625"/>
            <a:ext cx="638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 ligne // Ok transpile parce que l’on utilise la fonction forEach sur le tableau de User (User[])  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DE4032"/>
                </a:solidFill>
                <a:latin typeface="Maven Pro"/>
                <a:ea typeface="Maven Pro"/>
                <a:cs typeface="Maven Pro"/>
                <a:sym typeface="Maven Pro"/>
              </a:rPr>
              <a:t>→ MAIS Le code est faux !</a:t>
            </a:r>
            <a:endParaRPr sz="1800" u="sng">
              <a:solidFill>
                <a:srgbClr val="DE40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04" name="Google Shape;130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25" y="2206350"/>
            <a:ext cx="661450" cy="15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2586650" y="-736600"/>
            <a:ext cx="1001450" cy="16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5226" y="1106643"/>
            <a:ext cx="698324" cy="114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68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2" name="Google Shape;13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6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14" name="Google Shape;1314;p68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315" name="Google Shape;1315;p68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Union Type (Exemple - Type Check 1/3)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6" name="Google Shape;1316;p68"/>
          <p:cNvSpPr txBox="1"/>
          <p:nvPr/>
        </p:nvSpPr>
        <p:spPr>
          <a:xfrm>
            <a:off x="5934400" y="17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17" name="Google Shape;1317;p68"/>
          <p:cNvSpPr txBox="1"/>
          <p:nvPr/>
        </p:nvSpPr>
        <p:spPr>
          <a:xfrm>
            <a:off x="847650" y="1889450"/>
            <a:ext cx="6955200" cy="2555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"Ralph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 return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"Clancy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 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"Sarah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}]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))})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8" name="Google Shape;1318;p68"/>
          <p:cNvSpPr txBox="1"/>
          <p:nvPr/>
        </p:nvSpPr>
        <p:spPr>
          <a:xfrm>
            <a:off x="792000" y="4391625"/>
            <a:ext cx="596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Ici on vérifie le type de retour et on applique une fonction en conséquence !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19" name="Google Shape;13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350" y="208200"/>
            <a:ext cx="981600" cy="15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5100" y="285225"/>
            <a:ext cx="661450" cy="15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8801" y="705418"/>
            <a:ext cx="698324" cy="114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9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6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9" name="Google Shape;1329;p69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330" name="Google Shape;1330;p69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Union Type (Exemple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Type Check 2/3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31" name="Google Shape;1331;p69"/>
          <p:cNvSpPr txBox="1"/>
          <p:nvPr/>
        </p:nvSpPr>
        <p:spPr>
          <a:xfrm>
            <a:off x="5934400" y="17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32" name="Google Shape;1332;p69"/>
          <p:cNvSpPr txBox="1"/>
          <p:nvPr/>
        </p:nvSpPr>
        <p:spPr>
          <a:xfrm>
            <a:off x="847650" y="1889450"/>
            <a:ext cx="6955200" cy="2555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"Ralph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 return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"Clancy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 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"Sarah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}]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isArray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concat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!== undefined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isArray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 { </a:t>
            </a:r>
            <a:r>
              <a:rPr lang="fr" sz="1100">
                <a:solidFill>
                  <a:srgbClr val="D1D5DA"/>
                </a:solidFill>
                <a:highlight>
                  <a:srgbClr val="2F363D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)})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D1D5DA"/>
                </a:solidFill>
                <a:highlight>
                  <a:srgbClr val="2F363D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 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3" name="Google Shape;1333;p69"/>
          <p:cNvSpPr txBox="1"/>
          <p:nvPr/>
        </p:nvSpPr>
        <p:spPr>
          <a:xfrm>
            <a:off x="792000" y="4391625"/>
            <a:ext cx="596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 gros, on fait la même chose qu’avant mais en plus propre </a:t>
            </a:r>
            <a:r>
              <a:rPr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34" name="Google Shape;1334;p69"/>
          <p:cNvSpPr txBox="1"/>
          <p:nvPr/>
        </p:nvSpPr>
        <p:spPr>
          <a:xfrm>
            <a:off x="3966600" y="209450"/>
            <a:ext cx="428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mot clef “</a:t>
            </a:r>
            <a:r>
              <a:rPr lang="fr" sz="1800">
                <a:solidFill>
                  <a:srgbClr val="4B4B4B"/>
                </a:solidFill>
                <a:latin typeface="Caveat"/>
                <a:ea typeface="Caveat"/>
                <a:cs typeface="Caveat"/>
                <a:sym typeface="Caveat"/>
              </a:rPr>
              <a:t>is</a:t>
            </a: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” permet de considérer l’objet comme étant du type placé à la suite dans le cas où la condition est vérifiée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335" name="Google Shape;1335;p69"/>
          <p:cNvCxnSpPr>
            <a:stCxn id="1334" idx="3"/>
          </p:cNvCxnSpPr>
          <p:nvPr/>
        </p:nvCxnSpPr>
        <p:spPr>
          <a:xfrm flipH="1">
            <a:off x="5839200" y="717350"/>
            <a:ext cx="2413200" cy="2377200"/>
          </a:xfrm>
          <a:prstGeom prst="curvedConnector3">
            <a:avLst>
              <a:gd fmla="val -986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336" name="Google Shape;13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663" y="2272725"/>
            <a:ext cx="981600" cy="15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13" y="2953018"/>
            <a:ext cx="698324" cy="114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0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3" name="Google Shape;13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45" name="Google Shape;1345;p70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346" name="Google Shape;1346;p70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Union Type (Exemple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Type Check 3/3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47" name="Google Shape;1347;p70"/>
          <p:cNvSpPr txBox="1"/>
          <p:nvPr/>
        </p:nvSpPr>
        <p:spPr>
          <a:xfrm>
            <a:off x="5934400" y="17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48" name="Google Shape;1348;p70"/>
          <p:cNvSpPr txBox="1"/>
          <p:nvPr/>
        </p:nvSpPr>
        <p:spPr>
          <a:xfrm>
            <a:off x="847650" y="1889450"/>
            <a:ext cx="6955200" cy="25551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"Ralph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 return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"Clancy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}, 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"Sarah Wiggum"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}]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"concat"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D1D5DA"/>
                </a:solidFill>
                <a:highlight>
                  <a:srgbClr val="2F363D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);});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D1D5DA"/>
                </a:solidFill>
                <a:highlight>
                  <a:srgbClr val="2F363D"/>
                </a:highlight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9" name="Google Shape;1349;p70"/>
          <p:cNvSpPr txBox="1"/>
          <p:nvPr/>
        </p:nvSpPr>
        <p:spPr>
          <a:xfrm>
            <a:off x="3966600" y="209450"/>
            <a:ext cx="428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mot clef “</a:t>
            </a:r>
            <a:r>
              <a:rPr lang="fr" sz="1800">
                <a:solidFill>
                  <a:srgbClr val="4B4B4B"/>
                </a:solidFill>
                <a:latin typeface="Caveat"/>
                <a:ea typeface="Caveat"/>
                <a:cs typeface="Caveat"/>
                <a:sym typeface="Caveat"/>
              </a:rPr>
              <a:t>in</a:t>
            </a: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” retourne true si la propriété a été trouvée dans l’objet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350" name="Google Shape;1350;p70"/>
          <p:cNvCxnSpPr>
            <a:stCxn id="1349" idx="3"/>
          </p:cNvCxnSpPr>
          <p:nvPr/>
        </p:nvCxnSpPr>
        <p:spPr>
          <a:xfrm flipH="1">
            <a:off x="3132600" y="578900"/>
            <a:ext cx="5119800" cy="2847000"/>
          </a:xfrm>
          <a:prstGeom prst="curvedConnector3">
            <a:avLst>
              <a:gd fmla="val -465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51" name="Google Shape;1351;p70"/>
          <p:cNvSpPr txBox="1"/>
          <p:nvPr/>
        </p:nvSpPr>
        <p:spPr>
          <a:xfrm>
            <a:off x="792000" y="4391625"/>
            <a:ext cx="56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Ici “concat” est une fonction (donc une propriété) des tableaux. Mais pas de notre type User.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52" name="Google Shape;1352;p70"/>
          <p:cNvSpPr txBox="1"/>
          <p:nvPr/>
        </p:nvSpPr>
        <p:spPr>
          <a:xfrm>
            <a:off x="5015750" y="3739550"/>
            <a:ext cx="261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s’en sert donc pour savoir si </a:t>
            </a:r>
            <a:r>
              <a:rPr i="1"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users </a:t>
            </a: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est un tableau ou non !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53" name="Google Shape;135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875" y="740225"/>
            <a:ext cx="1243500" cy="93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354" name="Google Shape;1354;p70"/>
          <p:cNvCxnSpPr>
            <a:stCxn id="1351" idx="3"/>
            <a:endCxn id="1352" idx="3"/>
          </p:cNvCxnSpPr>
          <p:nvPr/>
        </p:nvCxnSpPr>
        <p:spPr>
          <a:xfrm flipH="1" rot="10800000">
            <a:off x="6403500" y="4108875"/>
            <a:ext cx="1222500" cy="652200"/>
          </a:xfrm>
          <a:prstGeom prst="curvedConnector3">
            <a:avLst>
              <a:gd fmla="val 119483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7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60" name="Google Shape;1360;p71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Nullable Types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2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6" name="Google Shape;13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68" name="Google Shape;1368;p72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369" name="Google Shape;1369;p72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Nullable Type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(Explication &amp; Prérequis)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0" name="Google Shape;1370;p72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71" name="Google Shape;1371;p72"/>
          <p:cNvSpPr txBox="1"/>
          <p:nvPr/>
        </p:nvSpPr>
        <p:spPr>
          <a:xfrm>
            <a:off x="843650" y="1740025"/>
            <a:ext cx="8300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Par défaut,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null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undefined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sont assignables à tous les types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La propriété </a:t>
            </a:r>
            <a:r>
              <a:rPr b="1" i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strictNullChecks</a:t>
            </a:r>
            <a:r>
              <a:rPr b="1" i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permet d’éviter ce comportement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Elle doit être ajoutée dans un fichier </a:t>
            </a: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tsconfig.json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à la racine du projet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72" name="Google Shape;1372;p72"/>
          <p:cNvSpPr txBox="1"/>
          <p:nvPr/>
        </p:nvSpPr>
        <p:spPr>
          <a:xfrm>
            <a:off x="847650" y="3529175"/>
            <a:ext cx="36570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"compilerOptions"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"strictNullChecks"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73" name="Google Shape;13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0" y="3185275"/>
            <a:ext cx="14097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3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9" name="Google Shape;13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7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1" name="Google Shape;1381;p73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382" name="Google Shape;1382;p73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Nullable Type (Exemple)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3" name="Google Shape;1383;p73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4" name="Google Shape;1384;p73"/>
          <p:cNvSpPr txBox="1"/>
          <p:nvPr/>
        </p:nvSpPr>
        <p:spPr>
          <a:xfrm>
            <a:off x="843650" y="1740025"/>
            <a:ext cx="83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5" name="Google Shape;1385;p73"/>
          <p:cNvSpPr txBox="1"/>
          <p:nvPr/>
        </p:nvSpPr>
        <p:spPr>
          <a:xfrm>
            <a:off x="3960250" y="2151425"/>
            <a:ext cx="3657000" cy="136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User2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user2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User2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null 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"Tahiti Bob"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user2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null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//OK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86" name="Google Shape;138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50" y="4736975"/>
            <a:ext cx="6419851" cy="2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73"/>
          <p:cNvSpPr txBox="1"/>
          <p:nvPr/>
        </p:nvSpPr>
        <p:spPr>
          <a:xfrm>
            <a:off x="768625" y="3581850"/>
            <a:ext cx="6565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Maven Pro"/>
                <a:ea typeface="Maven Pro"/>
                <a:cs typeface="Maven Pro"/>
                <a:sym typeface="Maven Pro"/>
              </a:rPr>
              <a:t>⚠️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Exécutez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juste la commande “</a:t>
            </a:r>
            <a:r>
              <a:rPr b="1" i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tsc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 et pas “</a:t>
            </a:r>
            <a:r>
              <a:rPr b="1" i="1" lang="fr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tsc nomDuFichierTs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</a:t>
            </a:r>
            <a:r>
              <a:rPr b="1" lang="fr" sz="15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⚠️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Le fichier tsconfig.json ne </a:t>
            </a:r>
            <a:r>
              <a:rPr b="1" lang="fr" sz="1500">
                <a:solidFill>
                  <a:srgbClr val="DE4032"/>
                </a:solidFill>
                <a:latin typeface="Maven Pro"/>
                <a:ea typeface="Maven Pro"/>
                <a:cs typeface="Maven Pro"/>
                <a:sym typeface="Maven Pro"/>
              </a:rPr>
              <a:t>sera pas utilisé avec :</a:t>
            </a:r>
            <a:endParaRPr b="1" sz="1500">
              <a:solidFill>
                <a:srgbClr val="DE403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DE4032"/>
                </a:solidFill>
                <a:latin typeface="Maven Pro"/>
                <a:ea typeface="Maven Pro"/>
                <a:cs typeface="Maven Pro"/>
                <a:sym typeface="Maven Pro"/>
              </a:rPr>
              <a:t>“tsc nomDuFichierTs”</a:t>
            </a:r>
            <a:endParaRPr b="1" sz="1500">
              <a:solidFill>
                <a:srgbClr val="DE403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8" name="Google Shape;1388;p73"/>
          <p:cNvSpPr txBox="1"/>
          <p:nvPr/>
        </p:nvSpPr>
        <p:spPr>
          <a:xfrm>
            <a:off x="228600" y="2303825"/>
            <a:ext cx="3657000" cy="12006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null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//Error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9" name="Google Shape;1389;p73"/>
          <p:cNvSpPr txBox="1"/>
          <p:nvPr/>
        </p:nvSpPr>
        <p:spPr>
          <a:xfrm>
            <a:off x="7588850" y="939400"/>
            <a:ext cx="182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Visiblement notre strictNullChecks Fonctionne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390" name="Google Shape;1390;p73"/>
          <p:cNvCxnSpPr>
            <a:stCxn id="1389" idx="2"/>
            <a:endCxn id="1386" idx="3"/>
          </p:cNvCxnSpPr>
          <p:nvPr/>
        </p:nvCxnSpPr>
        <p:spPr>
          <a:xfrm rot="5400000">
            <a:off x="6047750" y="2429050"/>
            <a:ext cx="2897700" cy="20118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391" name="Google Shape;1391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0725" y="403775"/>
            <a:ext cx="1398125" cy="17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73"/>
          <p:cNvSpPr txBox="1"/>
          <p:nvPr/>
        </p:nvSpPr>
        <p:spPr>
          <a:xfrm>
            <a:off x="944400" y="1724625"/>
            <a:ext cx="59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 code de gauche ne devrait pas transpiler #Error</a:t>
            </a:r>
            <a:endParaRPr b="1" sz="18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98" name="Google Shape;1398;p74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Type Alias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5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4" name="Google Shape;14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7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06" name="Google Shape;1406;p75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407" name="Google Shape;1407;p75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 Alias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08" name="Google Shape;1408;p75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09" name="Google Shape;1409;p75"/>
          <p:cNvSpPr txBox="1"/>
          <p:nvPr/>
        </p:nvSpPr>
        <p:spPr>
          <a:xfrm>
            <a:off x="843650" y="1740025"/>
            <a:ext cx="835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Les types Alias permettent de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renommer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ou plusieurs type(s)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10" name="Google Shape;1410;p75"/>
          <p:cNvSpPr txBox="1"/>
          <p:nvPr/>
        </p:nvSpPr>
        <p:spPr>
          <a:xfrm>
            <a:off x="3386700" y="2297625"/>
            <a:ext cx="4122600" cy="400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type </a:t>
            </a: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nomAlias 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</a:t>
            </a: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type1 | type2 | … | typeN</a:t>
            </a:r>
            <a:endParaRPr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11" name="Google Shape;1411;p75"/>
          <p:cNvSpPr txBox="1"/>
          <p:nvPr/>
        </p:nvSpPr>
        <p:spPr>
          <a:xfrm>
            <a:off x="306098" y="3096000"/>
            <a:ext cx="504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type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Mot clef permettant de définir un type Alias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→</a:t>
            </a:r>
            <a:r>
              <a:rPr b="1" lang="fr" sz="15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nomAlias 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Nom du type Alias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typeN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Un ou plusieurs types différents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0" name="Google Shape;520;p22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521" name="Google Shape;521;p22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Présentation de Typescript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22" name="Google Shape;522;p22"/>
          <p:cNvSpPr txBox="1"/>
          <p:nvPr/>
        </p:nvSpPr>
        <p:spPr>
          <a:xfrm>
            <a:off x="485975" y="2726700"/>
            <a:ext cx="281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Code JAVASCRIPT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3" name="Google Shape;523;p22"/>
          <p:cNvSpPr txBox="1"/>
          <p:nvPr/>
        </p:nvSpPr>
        <p:spPr>
          <a:xfrm>
            <a:off x="4860700" y="2726700"/>
            <a:ext cx="281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Code TYPESCRIPT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4" name="Google Shape;524;p22"/>
          <p:cNvSpPr/>
          <p:nvPr/>
        </p:nvSpPr>
        <p:spPr>
          <a:xfrm rot="-8424176">
            <a:off x="1446709" y="2093128"/>
            <a:ext cx="569986" cy="58512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2"/>
          <p:cNvSpPr/>
          <p:nvPr/>
        </p:nvSpPr>
        <p:spPr>
          <a:xfrm rot="-8423359">
            <a:off x="531693" y="3317040"/>
            <a:ext cx="214565" cy="22051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2"/>
          <p:cNvSpPr/>
          <p:nvPr/>
        </p:nvSpPr>
        <p:spPr>
          <a:xfrm rot="6878922">
            <a:off x="777371" y="3273614"/>
            <a:ext cx="569711" cy="584608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2"/>
          <p:cNvSpPr/>
          <p:nvPr/>
        </p:nvSpPr>
        <p:spPr>
          <a:xfrm rot="6877778">
            <a:off x="1484175" y="315906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2"/>
          <p:cNvSpPr/>
          <p:nvPr/>
        </p:nvSpPr>
        <p:spPr>
          <a:xfrm rot="6878922">
            <a:off x="1786516" y="3214271"/>
            <a:ext cx="569711" cy="58460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2"/>
          <p:cNvSpPr/>
          <p:nvPr/>
        </p:nvSpPr>
        <p:spPr>
          <a:xfrm rot="6877778">
            <a:off x="1305075" y="375066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2"/>
          <p:cNvSpPr/>
          <p:nvPr/>
        </p:nvSpPr>
        <p:spPr>
          <a:xfrm rot="6877778">
            <a:off x="2175250" y="253933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2"/>
          <p:cNvSpPr/>
          <p:nvPr/>
        </p:nvSpPr>
        <p:spPr>
          <a:xfrm rot="6877778">
            <a:off x="885150" y="240578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22"/>
          <p:cNvCxnSpPr>
            <a:stCxn id="522" idx="0"/>
            <a:endCxn id="523" idx="0"/>
          </p:cNvCxnSpPr>
          <p:nvPr/>
        </p:nvCxnSpPr>
        <p:spPr>
          <a:xfrm flipH="1" rot="-5400000">
            <a:off x="4080125" y="539700"/>
            <a:ext cx="600" cy="4374600"/>
          </a:xfrm>
          <a:prstGeom prst="curvedConnector3">
            <a:avLst>
              <a:gd fmla="val -127958333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22"/>
          <p:cNvCxnSpPr>
            <a:stCxn id="523" idx="2"/>
            <a:endCxn id="522" idx="2"/>
          </p:cNvCxnSpPr>
          <p:nvPr/>
        </p:nvCxnSpPr>
        <p:spPr>
          <a:xfrm rot="5400000">
            <a:off x="4080250" y="1032300"/>
            <a:ext cx="600" cy="4374600"/>
          </a:xfrm>
          <a:prstGeom prst="curvedConnector3">
            <a:avLst>
              <a:gd fmla="val 143220833" name="adj1"/>
            </a:avLst>
          </a:prstGeom>
          <a:noFill/>
          <a:ln cap="flat" cmpd="sng" w="38100">
            <a:solidFill>
              <a:srgbClr val="E4112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22"/>
          <p:cNvSpPr txBox="1"/>
          <p:nvPr/>
        </p:nvSpPr>
        <p:spPr>
          <a:xfrm>
            <a:off x="3286900" y="1958950"/>
            <a:ext cx="15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Fonctionne</a:t>
            </a:r>
            <a:endParaRPr b="1" i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5" name="Google Shape;535;p22"/>
          <p:cNvSpPr txBox="1"/>
          <p:nvPr/>
        </p:nvSpPr>
        <p:spPr>
          <a:xfrm>
            <a:off x="2630650" y="4099375"/>
            <a:ext cx="289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>
                <a:solidFill>
                  <a:srgbClr val="E41129"/>
                </a:solidFill>
                <a:latin typeface="Maven Pro"/>
                <a:ea typeface="Maven Pro"/>
                <a:cs typeface="Maven Pro"/>
                <a:sym typeface="Maven Pro"/>
              </a:rPr>
              <a:t>Ne fonctionne pas</a:t>
            </a:r>
            <a:endParaRPr b="1" i="1" sz="2000">
              <a:solidFill>
                <a:srgbClr val="E4112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36" name="Google Shape;536;p22"/>
          <p:cNvCxnSpPr/>
          <p:nvPr/>
        </p:nvCxnSpPr>
        <p:spPr>
          <a:xfrm flipH="1" rot="10800000">
            <a:off x="3485925" y="3958000"/>
            <a:ext cx="954300" cy="201000"/>
          </a:xfrm>
          <a:prstGeom prst="straightConnector1">
            <a:avLst/>
          </a:prstGeom>
          <a:noFill/>
          <a:ln cap="flat" cmpd="sng" w="28575">
            <a:solidFill>
              <a:srgbClr val="E4112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22"/>
          <p:cNvCxnSpPr/>
          <p:nvPr/>
        </p:nvCxnSpPr>
        <p:spPr>
          <a:xfrm rot="10800000">
            <a:off x="3525900" y="3917800"/>
            <a:ext cx="874200" cy="261300"/>
          </a:xfrm>
          <a:prstGeom prst="straightConnector1">
            <a:avLst/>
          </a:prstGeom>
          <a:noFill/>
          <a:ln cap="flat" cmpd="sng" w="28575">
            <a:solidFill>
              <a:srgbClr val="E4112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22"/>
          <p:cNvSpPr txBox="1"/>
          <p:nvPr/>
        </p:nvSpPr>
        <p:spPr>
          <a:xfrm>
            <a:off x="6267850" y="787000"/>
            <a:ext cx="287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⚠️</a:t>
            </a:r>
            <a:r>
              <a:rPr lang="fr" sz="17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ATTENTION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⚠️</a:t>
            </a:r>
            <a:endParaRPr sz="17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 N’EST CLAIREMENT PAS RECOMMANDÉ</a:t>
            </a:r>
            <a:endParaRPr sz="17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39" name="Google Shape;539;p22"/>
          <p:cNvSpPr/>
          <p:nvPr/>
        </p:nvSpPr>
        <p:spPr>
          <a:xfrm rot="6878922">
            <a:off x="6726271" y="2093389"/>
            <a:ext cx="569711" cy="584608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2"/>
          <p:cNvSpPr/>
          <p:nvPr/>
        </p:nvSpPr>
        <p:spPr>
          <a:xfrm rot="-8424176">
            <a:off x="4561284" y="3120765"/>
            <a:ext cx="569986" cy="58512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2"/>
          <p:cNvSpPr/>
          <p:nvPr/>
        </p:nvSpPr>
        <p:spPr>
          <a:xfrm rot="-8423359">
            <a:off x="5298043" y="3317040"/>
            <a:ext cx="214565" cy="22051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2"/>
          <p:cNvSpPr/>
          <p:nvPr/>
        </p:nvSpPr>
        <p:spPr>
          <a:xfrm rot="6877778">
            <a:off x="5745550" y="315906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2"/>
          <p:cNvSpPr/>
          <p:nvPr/>
        </p:nvSpPr>
        <p:spPr>
          <a:xfrm rot="6878922">
            <a:off x="6552866" y="3214271"/>
            <a:ext cx="569711" cy="58460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2"/>
          <p:cNvSpPr/>
          <p:nvPr/>
        </p:nvSpPr>
        <p:spPr>
          <a:xfrm rot="6877778">
            <a:off x="6071425" y="3750661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2"/>
          <p:cNvSpPr/>
          <p:nvPr/>
        </p:nvSpPr>
        <p:spPr>
          <a:xfrm rot="6877778">
            <a:off x="6490775" y="253933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2"/>
          <p:cNvSpPr/>
          <p:nvPr/>
        </p:nvSpPr>
        <p:spPr>
          <a:xfrm rot="6877778">
            <a:off x="5651500" y="2405786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" name="Google Shape;547;p22"/>
          <p:cNvCxnSpPr>
            <a:stCxn id="538" idx="1"/>
          </p:cNvCxnSpPr>
          <p:nvPr/>
        </p:nvCxnSpPr>
        <p:spPr>
          <a:xfrm flipH="1">
            <a:off x="5213950" y="1294900"/>
            <a:ext cx="1053900" cy="57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6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7" name="Google Shape;14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7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9" name="Google Shape;1419;p76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420" name="Google Shape;1420;p76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 Alias (Exemple)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21" name="Google Shape;142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150" y="151425"/>
            <a:ext cx="951875" cy="15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76"/>
          <p:cNvSpPr txBox="1"/>
          <p:nvPr/>
        </p:nvSpPr>
        <p:spPr>
          <a:xfrm>
            <a:off x="170075" y="1914850"/>
            <a:ext cx="6506700" cy="2893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AuthenticatedUser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UnauthenticatedUser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AdminUser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level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AuthenticatedUser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UnauthenticatedUser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AdminUser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UserLinkedWithAuthentification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AuthenticatedUser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UnauthenticatedUser</a:t>
            </a:r>
            <a:endParaRPr i="1" sz="11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AuthentificatedAdminUser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AuthenticatedUser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&amp;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AdminUser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nom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nom</a:t>
            </a:r>
            <a:endParaRPr sz="1100">
              <a:solidFill>
                <a:srgbClr val="FFAB7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"Milhouse Van Houten"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3" name="Google Shape;1423;p76"/>
          <p:cNvSpPr txBox="1"/>
          <p:nvPr/>
        </p:nvSpPr>
        <p:spPr>
          <a:xfrm>
            <a:off x="3445825" y="151425"/>
            <a:ext cx="484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type Alias peut être utilisé avec des Union ou des Intersection de types !</a:t>
            </a:r>
            <a:endParaRPr sz="1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424" name="Google Shape;1424;p76"/>
          <p:cNvCxnSpPr>
            <a:stCxn id="1423" idx="2"/>
          </p:cNvCxnSpPr>
          <p:nvPr/>
        </p:nvCxnSpPr>
        <p:spPr>
          <a:xfrm rot="5400000">
            <a:off x="4540825" y="1194975"/>
            <a:ext cx="1631700" cy="102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425" name="Google Shape;142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425" y="690463"/>
            <a:ext cx="1482300" cy="83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7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31" name="Google Shape;1431;p77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Type Enum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8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7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39" name="Google Shape;1439;p78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440" name="Google Shape;1440;p78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 Enum (Syntaxe)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41" name="Google Shape;1441;p78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42" name="Google Shape;1442;p78"/>
          <p:cNvSpPr txBox="1"/>
          <p:nvPr/>
        </p:nvSpPr>
        <p:spPr>
          <a:xfrm>
            <a:off x="996050" y="2818975"/>
            <a:ext cx="2344500" cy="1262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enum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 NameType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{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	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Value1Name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Value2Name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...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}</a:t>
            </a:r>
            <a:endParaRPr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43" name="Google Shape;1443;p78"/>
          <p:cNvSpPr txBox="1"/>
          <p:nvPr/>
        </p:nvSpPr>
        <p:spPr>
          <a:xfrm>
            <a:off x="45851" y="4118075"/>
            <a:ext cx="651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u="sng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enum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Mot clef pour déclarer un type énuméré 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NameType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Nom du type énuméré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u="sng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Value1Name</a:t>
            </a:r>
            <a:r>
              <a:rPr b="1" lang="fr" sz="9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Nom de la valeur faisant partie de l’énumération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44" name="Google Shape;1444;p78"/>
          <p:cNvSpPr txBox="1"/>
          <p:nvPr/>
        </p:nvSpPr>
        <p:spPr>
          <a:xfrm>
            <a:off x="7190775" y="0"/>
            <a:ext cx="1275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“Bravo Nils… Tu te prends pour Einstein”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45" name="Google Shape;1445;p78"/>
          <p:cNvSpPr txBox="1"/>
          <p:nvPr/>
        </p:nvSpPr>
        <p:spPr>
          <a:xfrm>
            <a:off x="996050" y="1740025"/>
            <a:ext cx="590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Il est possible de créer des types énumérés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Comme leur nom l’indique, ils permettent…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d'ÉNUMÉRER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des valeurs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46" name="Google Shape;1446;p78"/>
          <p:cNvSpPr txBox="1"/>
          <p:nvPr/>
        </p:nvSpPr>
        <p:spPr>
          <a:xfrm>
            <a:off x="3845600" y="2818975"/>
            <a:ext cx="2916300" cy="1262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enum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 NameType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{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	</a:t>
            </a: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Value1Name 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valeur, 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Value2Name 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= valeur,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...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}</a:t>
            </a:r>
            <a:endParaRPr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47" name="Google Shape;144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300" y="121650"/>
            <a:ext cx="774971" cy="11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8" name="Google Shape;1448;p78"/>
          <p:cNvCxnSpPr>
            <a:stCxn id="1445" idx="3"/>
            <a:endCxn id="1447" idx="2"/>
          </p:cNvCxnSpPr>
          <p:nvPr/>
        </p:nvCxnSpPr>
        <p:spPr>
          <a:xfrm flipH="1" rot="10800000">
            <a:off x="6899150" y="1229725"/>
            <a:ext cx="1679700" cy="10644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323" y="-218800"/>
            <a:ext cx="1047500" cy="18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79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5" name="Google Shape;145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7" name="Google Shape;1457;p79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458" name="Google Shape;1458;p79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 Enum (Exemple)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9" name="Google Shape;1459;p79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60" name="Google Shape;1460;p79"/>
          <p:cNvSpPr txBox="1"/>
          <p:nvPr/>
        </p:nvSpPr>
        <p:spPr>
          <a:xfrm>
            <a:off x="350650" y="1780700"/>
            <a:ext cx="3657000" cy="2385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enum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SimpsonsJobs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Policier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Professeur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HommeAbeille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InspecteurSecuriteNucleaire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DirecteurEcole</a:t>
            </a:r>
            <a:endParaRPr i="1" sz="1100">
              <a:solidFill>
                <a:srgbClr val="FAFBFC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SimpsonsJobs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Policier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0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SimpsonsJobs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DirecteurEcole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4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1" name="Google Shape;1461;p79"/>
          <p:cNvSpPr txBox="1"/>
          <p:nvPr/>
        </p:nvSpPr>
        <p:spPr>
          <a:xfrm>
            <a:off x="4137075" y="1780700"/>
            <a:ext cx="3078900" cy="2385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enum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HttpCode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OK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Unauthorized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401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Forbidden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403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NotFound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404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ImATeaPot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418</a:t>
            </a:r>
            <a:endParaRPr sz="1100">
              <a:solidFill>
                <a:srgbClr val="79B8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HttpCode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200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HttpCode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ImATeaPot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418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62" name="Google Shape;146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775" y="67000"/>
            <a:ext cx="725199" cy="1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4425" y="67012"/>
            <a:ext cx="971300" cy="1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7500" y="-6"/>
            <a:ext cx="1486874" cy="1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0225" y="0"/>
            <a:ext cx="878625" cy="1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0750" y="55850"/>
            <a:ext cx="893501" cy="14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79"/>
          <p:cNvSpPr txBox="1"/>
          <p:nvPr/>
        </p:nvSpPr>
        <p:spPr>
          <a:xfrm>
            <a:off x="743550" y="4365325"/>
            <a:ext cx="256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Ici, on affiche la position de la valeur 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dans l’ordre de déclaration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68" name="Google Shape;1468;p79"/>
          <p:cNvSpPr txBox="1"/>
          <p:nvPr/>
        </p:nvSpPr>
        <p:spPr>
          <a:xfrm>
            <a:off x="4137075" y="4365325"/>
            <a:ext cx="256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Ici, on affiche la valeur attribuée pour chaque propriété enum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69" name="Google Shape;1469;p79"/>
          <p:cNvSpPr txBox="1"/>
          <p:nvPr/>
        </p:nvSpPr>
        <p:spPr>
          <a:xfrm>
            <a:off x="7173375" y="734950"/>
            <a:ext cx="191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Pour en savoir </a:t>
            </a:r>
            <a:endParaRPr sz="12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plus sur le teapot :</a:t>
            </a:r>
            <a:endParaRPr sz="12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https://developer.mozilla.org/fr/docs/Web/HTTP/Status/418</a:t>
            </a:r>
            <a:endParaRPr sz="12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8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75" name="Google Shape;1475;p80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Literal Type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81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8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83" name="Google Shape;1483;p81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484" name="Google Shape;1484;p81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Literal Type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85" name="Google Shape;1485;p81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86" name="Google Shape;1486;p81"/>
          <p:cNvSpPr txBox="1"/>
          <p:nvPr/>
        </p:nvSpPr>
        <p:spPr>
          <a:xfrm>
            <a:off x="4982625" y="3761800"/>
            <a:ext cx="236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Alors OUI c’est la même syntaxe que pour l’union type et c’est logique (en fait c’est une application)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87" name="Google Shape;1487;p81"/>
          <p:cNvSpPr txBox="1"/>
          <p:nvPr/>
        </p:nvSpPr>
        <p:spPr>
          <a:xfrm>
            <a:off x="996050" y="1740025"/>
            <a:ext cx="789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Le Literal Type est aussi en lien avec l’énumération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Il permet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d’énumérer une suite de valeurs possibles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C’est une sorte de 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CONTRAT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à respecter</a:t>
            </a:r>
            <a:endParaRPr b="1" sz="2000">
              <a:solidFill>
                <a:srgbClr val="4B4B4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488" name="Google Shape;1488;p81"/>
          <p:cNvCxnSpPr>
            <a:stCxn id="1486" idx="0"/>
            <a:endCxn id="1489" idx="3"/>
          </p:cNvCxnSpPr>
          <p:nvPr/>
        </p:nvCxnSpPr>
        <p:spPr>
          <a:xfrm flipH="1" rot="5400000">
            <a:off x="5310825" y="2909350"/>
            <a:ext cx="699300" cy="10056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89" name="Google Shape;1489;p81"/>
          <p:cNvSpPr txBox="1"/>
          <p:nvPr/>
        </p:nvSpPr>
        <p:spPr>
          <a:xfrm>
            <a:off x="2739725" y="2862500"/>
            <a:ext cx="2418000" cy="400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valeur1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| </a:t>
            </a:r>
            <a:r>
              <a:rPr b="1" lang="fr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valeur2 </a:t>
            </a:r>
            <a:r>
              <a:rPr b="1" lang="fr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| 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...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0" name="Google Shape;1490;p81"/>
          <p:cNvSpPr txBox="1"/>
          <p:nvPr/>
        </p:nvSpPr>
        <p:spPr>
          <a:xfrm>
            <a:off x="45848" y="4118075"/>
            <a:ext cx="498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valeur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Valeur faisant partie de l’énumération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sz="15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|</a:t>
            </a:r>
            <a:r>
              <a:rPr b="1"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Opérateur pour réaliser l’énumération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1" name="Google Shape;1491;p81"/>
          <p:cNvSpPr txBox="1"/>
          <p:nvPr/>
        </p:nvSpPr>
        <p:spPr>
          <a:xfrm>
            <a:off x="3889575" y="135675"/>
            <a:ext cx="314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oblige à retourner la valeur là OU la valeur là OU la valeur là</a:t>
            </a: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...</a:t>
            </a: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.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82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7" name="Google Shape;149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8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99" name="Google Shape;1499;p82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500" name="Google Shape;1500;p82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Literal Type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(Exemple)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1" name="Google Shape;1501;p82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02" name="Google Shape;1502;p82"/>
          <p:cNvSpPr txBox="1"/>
          <p:nvPr/>
        </p:nvSpPr>
        <p:spPr>
          <a:xfrm>
            <a:off x="350650" y="1780700"/>
            <a:ext cx="4546800" cy="861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setStatus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'valid'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'invalid'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"Ca marche !"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setStatus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'Doh !'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//Error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3" name="Google Shape;1503;p82"/>
          <p:cNvSpPr txBox="1"/>
          <p:nvPr/>
        </p:nvSpPr>
        <p:spPr>
          <a:xfrm>
            <a:off x="5326850" y="1780700"/>
            <a:ext cx="3672900" cy="692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getScore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9999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//Error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4" name="Google Shape;1504;p82"/>
          <p:cNvSpPr txBox="1"/>
          <p:nvPr/>
        </p:nvSpPr>
        <p:spPr>
          <a:xfrm>
            <a:off x="248900" y="3718825"/>
            <a:ext cx="573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Aucun des codes ici n’est censé marcher, car on ne respecte pas les valeurs que l’on a énuméré...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05" name="Google Shape;150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800" y="59475"/>
            <a:ext cx="1180725" cy="14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25" y="2784725"/>
            <a:ext cx="4546800" cy="53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888" y="3440428"/>
            <a:ext cx="4674876" cy="1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6849" y="2592675"/>
            <a:ext cx="3612064" cy="5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6842" y="3456413"/>
            <a:ext cx="3581159" cy="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82"/>
          <p:cNvSpPr txBox="1"/>
          <p:nvPr/>
        </p:nvSpPr>
        <p:spPr>
          <a:xfrm>
            <a:off x="1038650" y="4321475"/>
            <a:ext cx="573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… Cependant si on les change pour respecter “LE CONTRAT”  alors le code marchera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3"/>
          <p:cNvSpPr txBox="1"/>
          <p:nvPr/>
        </p:nvSpPr>
        <p:spPr>
          <a:xfrm>
            <a:off x="490350" y="2509900"/>
            <a:ext cx="772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Créer le type Enum </a:t>
            </a:r>
            <a:r>
              <a:rPr b="1" lang="fr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TypeDeTravail</a:t>
            </a:r>
            <a:endParaRPr b="1"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Créer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interface </a:t>
            </a:r>
            <a:r>
              <a:rPr b="1" lang="fr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Travail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une interface </a:t>
            </a:r>
            <a:r>
              <a:rPr b="1" lang="fr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Personne</a:t>
            </a:r>
            <a:endParaRPr b="1"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Créer le type </a:t>
            </a:r>
            <a:r>
              <a:rPr b="1" lang="fr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Travailleur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à partir des deux précédents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Résoudre les TODO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16" name="Google Shape;1516;p83"/>
          <p:cNvSpPr/>
          <p:nvPr/>
        </p:nvSpPr>
        <p:spPr>
          <a:xfrm>
            <a:off x="6422750" y="13732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3"/>
          <p:cNvSpPr/>
          <p:nvPr/>
        </p:nvSpPr>
        <p:spPr>
          <a:xfrm>
            <a:off x="6343150" y="10012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19" name="Google Shape;1519;p83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Typescript - Partie TP</a:t>
            </a:r>
            <a:endParaRPr sz="3640"/>
          </a:p>
        </p:txBody>
      </p:sp>
      <p:sp>
        <p:nvSpPr>
          <p:cNvPr id="1520" name="Google Shape;1520;p83"/>
          <p:cNvSpPr/>
          <p:nvPr/>
        </p:nvSpPr>
        <p:spPr>
          <a:xfrm>
            <a:off x="6654625" y="3684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1" name="Google Shape;152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500" y="381501"/>
            <a:ext cx="1128300" cy="11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83"/>
          <p:cNvSpPr txBox="1"/>
          <p:nvPr/>
        </p:nvSpPr>
        <p:spPr>
          <a:xfrm>
            <a:off x="6412675" y="26475"/>
            <a:ext cx="17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 2 - Exercice 4</a:t>
            </a:r>
            <a:endParaRPr/>
          </a:p>
        </p:txBody>
      </p:sp>
      <p:sp>
        <p:nvSpPr>
          <p:cNvPr id="1523" name="Google Shape;1523;p83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83"/>
          <p:cNvSpPr/>
          <p:nvPr/>
        </p:nvSpPr>
        <p:spPr>
          <a:xfrm rot="-3528409">
            <a:off x="6077099" y="9539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83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3"/>
          <p:cNvSpPr/>
          <p:nvPr/>
        </p:nvSpPr>
        <p:spPr>
          <a:xfrm rot="-3528409">
            <a:off x="7937388" y="12270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3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3"/>
          <p:cNvSpPr/>
          <p:nvPr/>
        </p:nvSpPr>
        <p:spPr>
          <a:xfrm>
            <a:off x="996050" y="1799085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3"/>
          <p:cNvSpPr/>
          <p:nvPr/>
        </p:nvSpPr>
        <p:spPr>
          <a:xfrm>
            <a:off x="6074293" y="12217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3"/>
          <p:cNvSpPr/>
          <p:nvPr/>
        </p:nvSpPr>
        <p:spPr>
          <a:xfrm>
            <a:off x="220962" y="5584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1" name="Google Shape;153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1" y="7588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83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Types de bases &amp; fonctions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33" name="Google Shape;1533;p83"/>
          <p:cNvSpPr txBox="1"/>
          <p:nvPr/>
        </p:nvSpPr>
        <p:spPr>
          <a:xfrm>
            <a:off x="2000850" y="1779563"/>
            <a:ext cx="38877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ex1.4 -f</a:t>
            </a:r>
            <a:endParaRPr/>
          </a:p>
        </p:txBody>
      </p:sp>
      <p:pic>
        <p:nvPicPr>
          <p:cNvPr id="1534" name="Google Shape;153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8725" y="4785750"/>
            <a:ext cx="5759851" cy="2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83"/>
          <p:cNvSpPr txBox="1"/>
          <p:nvPr/>
        </p:nvSpPr>
        <p:spPr>
          <a:xfrm>
            <a:off x="4029800" y="3408438"/>
            <a:ext cx="31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Personne a :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nom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prénom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numéro de téléphone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âge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sexe (“m” ou “f”)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6" name="Google Shape;1536;p83"/>
          <p:cNvSpPr txBox="1"/>
          <p:nvPr/>
        </p:nvSpPr>
        <p:spPr>
          <a:xfrm>
            <a:off x="548250" y="3866413"/>
            <a:ext cx="31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travail a :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b="1"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 travail qui est un type de travail </a:t>
            </a:r>
            <a:endParaRPr b="1"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8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42" name="Google Shape;1542;p84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Généricité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85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8" name="Google Shape;154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8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50" name="Google Shape;1550;p85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551" name="Google Shape;1551;p85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(Principe &amp; Syntaxe)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2" name="Google Shape;1552;p85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53" name="Google Shape;1553;p85"/>
          <p:cNvSpPr txBox="1"/>
          <p:nvPr/>
        </p:nvSpPr>
        <p:spPr>
          <a:xfrm>
            <a:off x="1312425" y="1742125"/>
            <a:ext cx="7760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Permet d’avoir un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c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ode réutilisable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👍🏼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 de contrainte de type dans l’écriture du code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Permet de garder un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typage fort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💪🏼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(contrairement à any)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54" name="Google Shape;1554;p85"/>
          <p:cNvSpPr txBox="1"/>
          <p:nvPr/>
        </p:nvSpPr>
        <p:spPr>
          <a:xfrm>
            <a:off x="4273950" y="2981250"/>
            <a:ext cx="596100" cy="400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&lt;</a:t>
            </a: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55" name="Google Shape;1555;p85"/>
          <p:cNvSpPr txBox="1"/>
          <p:nvPr/>
        </p:nvSpPr>
        <p:spPr>
          <a:xfrm>
            <a:off x="45850" y="4118075"/>
            <a:ext cx="59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→ </a:t>
            </a:r>
            <a:r>
              <a:rPr b="1" lang="fr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</a:t>
            </a: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Mot clef pour désigner “tous les types”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56" name="Google Shape;1556;p85"/>
          <p:cNvSpPr txBox="1"/>
          <p:nvPr/>
        </p:nvSpPr>
        <p:spPr>
          <a:xfrm>
            <a:off x="4808050" y="51525"/>
            <a:ext cx="40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mot clef “T” est utilisé pour signifier “peut prendre n’importe quel type”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57" name="Google Shape;1557;p85"/>
          <p:cNvSpPr txBox="1"/>
          <p:nvPr/>
        </p:nvSpPr>
        <p:spPr>
          <a:xfrm>
            <a:off x="2736475" y="4516075"/>
            <a:ext cx="40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Alors oui c’est assez vague, mais comme on peut utiliser la généricité dans plusieurs cas, on va voir des exemples ! 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558" name="Google Shape;1558;p85"/>
          <p:cNvCxnSpPr>
            <a:stCxn id="1557" idx="0"/>
            <a:endCxn id="1554" idx="3"/>
          </p:cNvCxnSpPr>
          <p:nvPr/>
        </p:nvCxnSpPr>
        <p:spPr>
          <a:xfrm rot="-5400000">
            <a:off x="4156075" y="3802225"/>
            <a:ext cx="1334700" cy="93000"/>
          </a:xfrm>
          <a:prstGeom prst="curvedConnector4">
            <a:avLst>
              <a:gd fmla="val 42505" name="adj1"/>
              <a:gd fmla="val 356183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3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5" name="Google Shape;555;p23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556" name="Google Shape;556;p23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Présentation de Typescript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57" name="Google Shape;557;p23"/>
          <p:cNvSpPr txBox="1"/>
          <p:nvPr/>
        </p:nvSpPr>
        <p:spPr>
          <a:xfrm>
            <a:off x="350650" y="1880400"/>
            <a:ext cx="7501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🎯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intérêts :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Analyse de code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Lisibilité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Maintenabilité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●"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Erreurs potentielles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🔨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outils supplémentaires :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TSLint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ESLint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8" name="Google Shape;558;p23"/>
          <p:cNvSpPr txBox="1"/>
          <p:nvPr/>
        </p:nvSpPr>
        <p:spPr>
          <a:xfrm>
            <a:off x="4086400" y="1846625"/>
            <a:ext cx="466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En gros, on règle pas mal de problèmes de Javascript</a:t>
            </a:r>
            <a:endParaRPr sz="24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59" name="Google Shape;559;p23"/>
          <p:cNvCxnSpPr>
            <a:endCxn id="558" idx="2"/>
          </p:cNvCxnSpPr>
          <p:nvPr/>
        </p:nvCxnSpPr>
        <p:spPr>
          <a:xfrm flipH="1" rot="10800000">
            <a:off x="4560700" y="2770025"/>
            <a:ext cx="1859400" cy="4446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60" name="Google Shape;560;p23"/>
          <p:cNvSpPr txBox="1"/>
          <p:nvPr/>
        </p:nvSpPr>
        <p:spPr>
          <a:xfrm>
            <a:off x="1716850" y="4477250"/>
            <a:ext cx="438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Language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client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 </a:t>
            </a:r>
            <a:r>
              <a:rPr b="1" lang="fr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serveur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6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4" name="Google Shape;156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8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66" name="Google Shape;1566;p86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567" name="Google Shape;1567;p86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 </a:t>
            </a: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(Exemple-1)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68" name="Google Shape;1568;p86"/>
          <p:cNvSpPr txBox="1"/>
          <p:nvPr/>
        </p:nvSpPr>
        <p:spPr>
          <a:xfrm>
            <a:off x="220950" y="1932075"/>
            <a:ext cx="41466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any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any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//Compile mais l'erreur apparait à l'execution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9" name="Google Shape;1569;p86"/>
          <p:cNvSpPr txBox="1"/>
          <p:nvPr/>
        </p:nvSpPr>
        <p:spPr>
          <a:xfrm>
            <a:off x="4815075" y="1932075"/>
            <a:ext cx="37212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test2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]).split(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Echoue immédiatement à la compilation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0" name="Google Shape;1570;p86"/>
          <p:cNvSpPr txBox="1"/>
          <p:nvPr/>
        </p:nvSpPr>
        <p:spPr>
          <a:xfrm>
            <a:off x="204650" y="3920125"/>
            <a:ext cx="3249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EH OUI JAMY ! C’est un gros piège ! 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Le compilo ne nous dira rien ici pourtant notre code est faux !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571" name="Google Shape;1571;p86"/>
          <p:cNvCxnSpPr>
            <a:stCxn id="1570" idx="0"/>
            <a:endCxn id="1568" idx="3"/>
          </p:cNvCxnSpPr>
          <p:nvPr/>
        </p:nvCxnSpPr>
        <p:spPr>
          <a:xfrm rot="-5400000">
            <a:off x="2362250" y="1914775"/>
            <a:ext cx="1472400" cy="2538300"/>
          </a:xfrm>
          <a:prstGeom prst="curvedConnector4">
            <a:avLst>
              <a:gd fmla="val 32486" name="adj1"/>
              <a:gd fmla="val 109379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72" name="Google Shape;1572;p86"/>
          <p:cNvSpPr txBox="1"/>
          <p:nvPr/>
        </p:nvSpPr>
        <p:spPr>
          <a:xfrm>
            <a:off x="6066200" y="56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3" name="Google Shape;1573;p86"/>
          <p:cNvSpPr txBox="1"/>
          <p:nvPr/>
        </p:nvSpPr>
        <p:spPr>
          <a:xfrm>
            <a:off x="5316050" y="127500"/>
            <a:ext cx="3683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Il n’y a pas de méthode .split(string) pour les tableaux en JS/ TS ! 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→ Je vous laisse aller vérifier </a:t>
            </a:r>
            <a:r>
              <a:rPr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https://developer.mozilla.org/fr/docs/Web/JavaScript/Reference/Global_Objects/Array</a:t>
            </a:r>
            <a:endParaRPr sz="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74" name="Google Shape;1574;p86"/>
          <p:cNvSpPr txBox="1"/>
          <p:nvPr/>
        </p:nvSpPr>
        <p:spPr>
          <a:xfrm>
            <a:off x="3885875" y="3920125"/>
            <a:ext cx="2808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Là le compilo détecte que le type est un </a:t>
            </a:r>
            <a:r>
              <a:rPr lang="fr" sz="1500" u="sng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tableau de number</a:t>
            </a: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et il te refoule comme un videur en boîte !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575" name="Google Shape;1575;p86"/>
          <p:cNvCxnSpPr>
            <a:stCxn id="1574" idx="3"/>
            <a:endCxn id="1569" idx="3"/>
          </p:cNvCxnSpPr>
          <p:nvPr/>
        </p:nvCxnSpPr>
        <p:spPr>
          <a:xfrm flipH="1" rot="10800000">
            <a:off x="6694175" y="2447725"/>
            <a:ext cx="1842000" cy="1911000"/>
          </a:xfrm>
          <a:prstGeom prst="curvedConnector3">
            <a:avLst>
              <a:gd fmla="val 11293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76" name="Google Shape;157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0" y="3374025"/>
            <a:ext cx="831000" cy="124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87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2" name="Google Shape;158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8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84" name="Google Shape;1584;p87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585" name="Google Shape;1585;p87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 (Exemple-2)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6" name="Google Shape;1586;p87"/>
          <p:cNvSpPr txBox="1"/>
          <p:nvPr/>
        </p:nvSpPr>
        <p:spPr>
          <a:xfrm>
            <a:off x="1962900" y="2056050"/>
            <a:ext cx="44730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{});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OK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{});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OK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7" name="Google Shape;1587;p87"/>
          <p:cNvSpPr txBox="1"/>
          <p:nvPr/>
        </p:nvSpPr>
        <p:spPr>
          <a:xfrm>
            <a:off x="3313050" y="48050"/>
            <a:ext cx="368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Bon on fait pas la bêtise deux fois ! </a:t>
            </a:r>
            <a:r>
              <a:rPr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88" name="Google Shape;1588;p87"/>
          <p:cNvSpPr txBox="1"/>
          <p:nvPr/>
        </p:nvSpPr>
        <p:spPr>
          <a:xfrm>
            <a:off x="434075" y="3940275"/>
            <a:ext cx="368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Là on utilise la méthode .forEach qui EXISTE sur les Arrays (Voir le lien précédent)</a:t>
            </a:r>
            <a:endParaRPr sz="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589" name="Google Shape;1589;p87"/>
          <p:cNvCxnSpPr>
            <a:stCxn id="1588" idx="1"/>
            <a:endCxn id="1586" idx="1"/>
          </p:cNvCxnSpPr>
          <p:nvPr/>
        </p:nvCxnSpPr>
        <p:spPr>
          <a:xfrm flipH="1" rot="10800000">
            <a:off x="434075" y="2571825"/>
            <a:ext cx="1528800" cy="1691700"/>
          </a:xfrm>
          <a:prstGeom prst="curvedConnector3">
            <a:avLst>
              <a:gd fmla="val -1557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0" name="Google Shape;1590;p87"/>
          <p:cNvSpPr txBox="1"/>
          <p:nvPr/>
        </p:nvSpPr>
        <p:spPr>
          <a:xfrm>
            <a:off x="5511300" y="1150150"/>
            <a:ext cx="317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En plus, on utilise la généricité et pas ANY !</a:t>
            </a:r>
            <a:endParaRPr sz="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591" name="Google Shape;1591;p87"/>
          <p:cNvCxnSpPr>
            <a:stCxn id="1590" idx="3"/>
            <a:endCxn id="1586" idx="3"/>
          </p:cNvCxnSpPr>
          <p:nvPr/>
        </p:nvCxnSpPr>
        <p:spPr>
          <a:xfrm flipH="1">
            <a:off x="6435900" y="1357900"/>
            <a:ext cx="2253900" cy="1213800"/>
          </a:xfrm>
          <a:prstGeom prst="curvedConnector3">
            <a:avLst>
              <a:gd fmla="val -1056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92" name="Google Shape;159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900" y="3971775"/>
            <a:ext cx="1842000" cy="103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8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8" name="Google Shape;15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00" name="Google Shape;1600;p88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601" name="Google Shape;1601;p88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 (Le dicton de Miyagi)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02" name="Google Shape;160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250" y="107825"/>
            <a:ext cx="2968800" cy="160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03" name="Google Shape;1603;p88"/>
          <p:cNvSpPr txBox="1"/>
          <p:nvPr/>
        </p:nvSpPr>
        <p:spPr>
          <a:xfrm>
            <a:off x="565200" y="2017650"/>
            <a:ext cx="795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E411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”N’oublie jamais que </a:t>
            </a:r>
            <a:r>
              <a:rPr b="1" lang="fr" sz="3000" u="sng">
                <a:solidFill>
                  <a:srgbClr val="3F7EE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b="1" lang="fr" sz="3000">
                <a:solidFill>
                  <a:srgbClr val="3F7EE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fr" sz="3000">
                <a:solidFill>
                  <a:schemeClr val="dk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N’EST PAS</a:t>
            </a:r>
            <a:r>
              <a:rPr b="1" lang="fr" sz="3000">
                <a:solidFill>
                  <a:srgbClr val="E411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forcément ton </a:t>
            </a:r>
            <a:r>
              <a:rPr b="1" lang="fr" sz="3000" u="sng">
                <a:solidFill>
                  <a:srgbClr val="D7158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AMI</a:t>
            </a:r>
            <a:r>
              <a:rPr b="1" lang="fr" sz="3000">
                <a:solidFill>
                  <a:srgbClr val="D7158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fr" sz="3000">
                <a:solidFill>
                  <a:srgbClr val="E411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! ”</a:t>
            </a:r>
            <a:endParaRPr b="1" sz="2000">
              <a:solidFill>
                <a:srgbClr val="D71588"/>
              </a:solidFill>
            </a:endParaRPr>
          </a:p>
        </p:txBody>
      </p:sp>
      <p:pic>
        <p:nvPicPr>
          <p:cNvPr id="1604" name="Google Shape;160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900" y="4213125"/>
            <a:ext cx="2170266" cy="8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88"/>
          <p:cNvSpPr txBox="1"/>
          <p:nvPr/>
        </p:nvSpPr>
        <p:spPr>
          <a:xfrm>
            <a:off x="4407425" y="3859775"/>
            <a:ext cx="2361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Maître Miyagi reviendra bientôt pour d’autres discours passionnants !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06" name="Google Shape;1606;p88"/>
          <p:cNvCxnSpPr>
            <a:stCxn id="1605" idx="0"/>
            <a:endCxn id="1603" idx="3"/>
          </p:cNvCxnSpPr>
          <p:nvPr/>
        </p:nvCxnSpPr>
        <p:spPr>
          <a:xfrm rot="-5400000">
            <a:off x="6408875" y="1751075"/>
            <a:ext cx="1287900" cy="2929500"/>
          </a:xfrm>
          <a:prstGeom prst="curvedConnector4">
            <a:avLst>
              <a:gd fmla="val 28493" name="adj1"/>
              <a:gd fmla="val 108129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89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2" name="Google Shape;161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8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14" name="Google Shape;1614;p89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615" name="Google Shape;1615;p89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 (Exemple-3)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16" name="Google Shape;1616;p89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17" name="Google Shape;1617;p89"/>
          <p:cNvSpPr txBox="1"/>
          <p:nvPr/>
        </p:nvSpPr>
        <p:spPr>
          <a:xfrm>
            <a:off x="788750" y="1846625"/>
            <a:ext cx="7137000" cy="2216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fonctionTest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fonctionTest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{}); </a:t>
            </a: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OK ? =&gt; Non erreur à la compilation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fonctionTestCorrection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fonctionTestCorrection2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8" name="Google Shape;1618;p89"/>
          <p:cNvSpPr txBox="1"/>
          <p:nvPr/>
        </p:nvSpPr>
        <p:spPr>
          <a:xfrm>
            <a:off x="6256600" y="279100"/>
            <a:ext cx="23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Contrairement à avant on ne précise pas &lt;number[ ]&gt;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19" name="Google Shape;1619;p89"/>
          <p:cNvCxnSpPr>
            <a:stCxn id="1618" idx="3"/>
          </p:cNvCxnSpPr>
          <p:nvPr/>
        </p:nvCxnSpPr>
        <p:spPr>
          <a:xfrm flipH="1">
            <a:off x="7225600" y="602350"/>
            <a:ext cx="1392300" cy="1950300"/>
          </a:xfrm>
          <a:prstGeom prst="curvedConnector4">
            <a:avLst>
              <a:gd fmla="val -17103" name="adj1"/>
              <a:gd fmla="val 5828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20" name="Google Shape;1620;p89"/>
          <p:cNvSpPr txBox="1"/>
          <p:nvPr/>
        </p:nvSpPr>
        <p:spPr>
          <a:xfrm>
            <a:off x="166600" y="4090475"/>
            <a:ext cx="696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 n’est pas une bonne idée, notre fonction ne traitrera pas “val” comme un number[ ] 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MAIS comme UN OBJET QUELCONQUE !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21" name="Google Shape;1621;p89"/>
          <p:cNvSpPr txBox="1"/>
          <p:nvPr/>
        </p:nvSpPr>
        <p:spPr>
          <a:xfrm>
            <a:off x="201925" y="4637425"/>
            <a:ext cx="538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→ Si vous voulez que ça marche, il faut utiliser </a:t>
            </a:r>
            <a:r>
              <a:rPr lang="fr" sz="15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fonctionTestCorrection(1 ou 2)</a:t>
            </a:r>
            <a:endParaRPr sz="15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0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7" name="Google Shape;162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29" name="Google Shape;1629;p90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630" name="Google Shape;1630;p90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 (Exemple-4)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31" name="Google Shape;1631;p90"/>
          <p:cNvSpPr txBox="1"/>
          <p:nvPr/>
        </p:nvSpPr>
        <p:spPr>
          <a:xfrm>
            <a:off x="414900" y="1818650"/>
            <a:ext cx="3252300" cy="2216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any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any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any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1100">
              <a:solidFill>
                <a:srgbClr val="FFAB7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//Le code marche mais n'est pas safe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2" name="Google Shape;1632;p90"/>
          <p:cNvSpPr txBox="1"/>
          <p:nvPr/>
        </p:nvSpPr>
        <p:spPr>
          <a:xfrm>
            <a:off x="3813325" y="1818650"/>
            <a:ext cx="3284400" cy="2385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1100">
              <a:solidFill>
                <a:srgbClr val="FFAB7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Mieux mais on peut encore faire un effort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3" name="Google Shape;1633;p90"/>
          <p:cNvSpPr/>
          <p:nvPr/>
        </p:nvSpPr>
        <p:spPr>
          <a:xfrm>
            <a:off x="108825" y="1504725"/>
            <a:ext cx="473100" cy="51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Caveat"/>
                <a:ea typeface="Caveat"/>
                <a:cs typeface="Caveat"/>
                <a:sym typeface="Caveat"/>
              </a:rPr>
              <a:t>A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34" name="Google Shape;1634;p90"/>
          <p:cNvSpPr/>
          <p:nvPr/>
        </p:nvSpPr>
        <p:spPr>
          <a:xfrm>
            <a:off x="6862100" y="1524650"/>
            <a:ext cx="473100" cy="51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Caveat"/>
                <a:ea typeface="Caveat"/>
                <a:cs typeface="Caveat"/>
                <a:sym typeface="Caveat"/>
              </a:rPr>
              <a:t>B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35" name="Google Shape;163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100" y="-38025"/>
            <a:ext cx="1603500" cy="12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36" name="Google Shape;163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775" y="4233075"/>
            <a:ext cx="1002050" cy="8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91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2" name="Google Shape;164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9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44" name="Google Shape;1644;p91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645" name="Google Shape;1645;p91"/>
          <p:cNvSpPr txBox="1"/>
          <p:nvPr/>
        </p:nvSpPr>
        <p:spPr>
          <a:xfrm>
            <a:off x="996050" y="1292525"/>
            <a:ext cx="376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 (Exemple-4)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46" name="Google Shape;1646;p91"/>
          <p:cNvSpPr txBox="1"/>
          <p:nvPr/>
        </p:nvSpPr>
        <p:spPr>
          <a:xfrm>
            <a:off x="2268000" y="1794575"/>
            <a:ext cx="3862800" cy="2385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&lt;number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fetcher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59DA5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// Le mieux !</a:t>
            </a:r>
            <a:endParaRPr sz="1100">
              <a:solidFill>
                <a:srgbClr val="959DA5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7" name="Google Shape;1647;p91"/>
          <p:cNvSpPr/>
          <p:nvPr/>
        </p:nvSpPr>
        <p:spPr>
          <a:xfrm>
            <a:off x="5858000" y="1514175"/>
            <a:ext cx="473100" cy="51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Caveat"/>
                <a:ea typeface="Caveat"/>
                <a:cs typeface="Caveat"/>
                <a:sym typeface="Caveat"/>
              </a:rPr>
              <a:t>C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48" name="Google Shape;164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125" y="443563"/>
            <a:ext cx="2243426" cy="12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6495" y="204493"/>
            <a:ext cx="548700" cy="326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1"/>
          <p:cNvSpPr txBox="1"/>
          <p:nvPr/>
        </p:nvSpPr>
        <p:spPr>
          <a:xfrm>
            <a:off x="100375" y="1846625"/>
            <a:ext cx="221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a factorisé le &lt;T&gt; par rapport à la version d’avant !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51" name="Google Shape;1651;p91"/>
          <p:cNvCxnSpPr>
            <a:stCxn id="1650" idx="2"/>
            <a:endCxn id="1646" idx="1"/>
          </p:cNvCxnSpPr>
          <p:nvPr/>
        </p:nvCxnSpPr>
        <p:spPr>
          <a:xfrm flipH="1" rot="-5400000">
            <a:off x="1489525" y="2209175"/>
            <a:ext cx="494400" cy="10623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52" name="Google Shape;1652;p91"/>
          <p:cNvSpPr txBox="1"/>
          <p:nvPr/>
        </p:nvSpPr>
        <p:spPr>
          <a:xfrm>
            <a:off x="1459875" y="4570275"/>
            <a:ext cx="229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C’est lui LE PLUS MIEUX ! </a:t>
            </a:r>
            <a:r>
              <a:rPr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53" name="Google Shape;1653;p91"/>
          <p:cNvCxnSpPr>
            <a:stCxn id="1652" idx="3"/>
            <a:endCxn id="1646" idx="2"/>
          </p:cNvCxnSpPr>
          <p:nvPr/>
        </p:nvCxnSpPr>
        <p:spPr>
          <a:xfrm flipH="1" rot="10800000">
            <a:off x="3750675" y="4180425"/>
            <a:ext cx="448800" cy="5976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92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9" name="Google Shape;165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9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61" name="Google Shape;1661;p92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662" name="Google Shape;1662;p92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 (Exemple-5)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63" name="Google Shape;1663;p92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64" name="Google Shape;1664;p92"/>
          <p:cNvSpPr txBox="1"/>
          <p:nvPr/>
        </p:nvSpPr>
        <p:spPr>
          <a:xfrm>
            <a:off x="1887000" y="2051275"/>
            <a:ext cx="4624800" cy="13698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LikeArray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LikeArray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number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endParaRPr sz="1100">
              <a:solidFill>
                <a:srgbClr val="FAFBFC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5" name="Google Shape;1665;p92"/>
          <p:cNvSpPr txBox="1"/>
          <p:nvPr/>
        </p:nvSpPr>
        <p:spPr>
          <a:xfrm>
            <a:off x="4695500" y="3745675"/>
            <a:ext cx="229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Là on indique que notre type générique étend </a:t>
            </a: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FORCÉMENT </a:t>
            </a: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l’interface </a:t>
            </a:r>
            <a:r>
              <a:rPr lang="fr" sz="1500">
                <a:solidFill>
                  <a:srgbClr val="D71588"/>
                </a:solidFill>
                <a:latin typeface="Caveat"/>
                <a:ea typeface="Caveat"/>
                <a:cs typeface="Caveat"/>
                <a:sym typeface="Caveat"/>
              </a:rPr>
              <a:t>LikeArray !</a:t>
            </a:r>
            <a:endParaRPr sz="1500">
              <a:solidFill>
                <a:srgbClr val="D7158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66" name="Google Shape;1666;p92"/>
          <p:cNvCxnSpPr>
            <a:stCxn id="1665" idx="1"/>
            <a:endCxn id="1664" idx="2"/>
          </p:cNvCxnSpPr>
          <p:nvPr/>
        </p:nvCxnSpPr>
        <p:spPr>
          <a:xfrm rot="10800000">
            <a:off x="4199300" y="3421075"/>
            <a:ext cx="496200" cy="7632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7" name="Google Shape;1667;p92"/>
          <p:cNvSpPr txBox="1"/>
          <p:nvPr/>
        </p:nvSpPr>
        <p:spPr>
          <a:xfrm>
            <a:off x="5627550" y="378175"/>
            <a:ext cx="229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On peut donc partir du postulat que le paramètre </a:t>
            </a:r>
            <a:r>
              <a:rPr b="1" lang="fr" sz="1500" u="sng">
                <a:solidFill>
                  <a:srgbClr val="D71588"/>
                </a:solidFill>
                <a:latin typeface="Caveat"/>
                <a:ea typeface="Caveat"/>
                <a:cs typeface="Caveat"/>
                <a:sym typeface="Caveat"/>
              </a:rPr>
              <a:t>arr </a:t>
            </a: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 forcément la propriété </a:t>
            </a:r>
            <a:r>
              <a:rPr lang="fr" sz="1500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length</a:t>
            </a:r>
            <a:r>
              <a:rPr lang="fr" sz="15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!</a:t>
            </a:r>
            <a:endParaRPr sz="1500">
              <a:solidFill>
                <a:srgbClr val="D7158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68" name="Google Shape;1668;p92"/>
          <p:cNvCxnSpPr>
            <a:stCxn id="1667" idx="3"/>
            <a:endCxn id="1664" idx="3"/>
          </p:cNvCxnSpPr>
          <p:nvPr/>
        </p:nvCxnSpPr>
        <p:spPr>
          <a:xfrm flipH="1">
            <a:off x="6511950" y="816775"/>
            <a:ext cx="1406400" cy="1919400"/>
          </a:xfrm>
          <a:prstGeom prst="curvedConnector3">
            <a:avLst>
              <a:gd fmla="val -1693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69" name="Google Shape;166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98" y="1853125"/>
            <a:ext cx="1324200" cy="176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70" name="Google Shape;1670;p92"/>
          <p:cNvSpPr txBox="1"/>
          <p:nvPr/>
        </p:nvSpPr>
        <p:spPr>
          <a:xfrm>
            <a:off x="1240525" y="3837725"/>
            <a:ext cx="229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L’hérédité (ou héritage) c’est important, même dans les types génériques ! </a:t>
            </a:r>
            <a:r>
              <a:rPr lang="fr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😬</a:t>
            </a:r>
            <a:endParaRPr sz="1500">
              <a:solidFill>
                <a:srgbClr val="D7158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71" name="Google Shape;1671;p92"/>
          <p:cNvCxnSpPr>
            <a:stCxn id="1670" idx="1"/>
            <a:endCxn id="1669" idx="2"/>
          </p:cNvCxnSpPr>
          <p:nvPr/>
        </p:nvCxnSpPr>
        <p:spPr>
          <a:xfrm rot="10800000">
            <a:off x="777025" y="3619325"/>
            <a:ext cx="463500" cy="6570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93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7" name="Google Shape;16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9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79" name="Google Shape;1679;p93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680" name="Google Shape;1680;p93"/>
          <p:cNvSpPr txBox="1"/>
          <p:nvPr/>
        </p:nvSpPr>
        <p:spPr>
          <a:xfrm>
            <a:off x="996050" y="1292525"/>
            <a:ext cx="382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 (Exemple-6)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1" name="Google Shape;1681;p93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82" name="Google Shape;1682;p93"/>
          <p:cNvSpPr txBox="1"/>
          <p:nvPr/>
        </p:nvSpPr>
        <p:spPr>
          <a:xfrm>
            <a:off x="220950" y="1846625"/>
            <a:ext cx="2781000" cy="18777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DataBaseUser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showName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3" name="Google Shape;1683;p93"/>
          <p:cNvSpPr txBox="1"/>
          <p:nvPr/>
        </p:nvSpPr>
        <p:spPr>
          <a:xfrm>
            <a:off x="3122550" y="1846625"/>
            <a:ext cx="2781000" cy="8619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fromDao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toDao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4" name="Google Shape;1684;p93"/>
          <p:cNvSpPr txBox="1"/>
          <p:nvPr/>
        </p:nvSpPr>
        <p:spPr>
          <a:xfrm>
            <a:off x="6530425" y="603475"/>
            <a:ext cx="22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Petite interface avec </a:t>
            </a:r>
            <a:r>
              <a:rPr b="1" lang="fr" sz="1500">
                <a:solidFill>
                  <a:srgbClr val="D71588"/>
                </a:solidFill>
                <a:latin typeface="Caveat"/>
                <a:ea typeface="Caveat"/>
                <a:cs typeface="Caveat"/>
                <a:sym typeface="Caveat"/>
              </a:rPr>
              <a:t>DEUX TYPES GENERIQUES !</a:t>
            </a:r>
            <a:endParaRPr b="1" sz="1500">
              <a:solidFill>
                <a:srgbClr val="D7158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85" name="Google Shape;1685;p93"/>
          <p:cNvCxnSpPr>
            <a:stCxn id="1684" idx="2"/>
            <a:endCxn id="1683" idx="3"/>
          </p:cNvCxnSpPr>
          <p:nvPr/>
        </p:nvCxnSpPr>
        <p:spPr>
          <a:xfrm rot="5400000">
            <a:off x="6275875" y="877525"/>
            <a:ext cx="1027500" cy="17724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6" name="Google Shape;1686;p93"/>
          <p:cNvSpPr txBox="1"/>
          <p:nvPr/>
        </p:nvSpPr>
        <p:spPr>
          <a:xfrm>
            <a:off x="1611375" y="4316375"/>
            <a:ext cx="22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Ici on définit juste ce qui va nous servir pour la suite ! </a:t>
            </a:r>
            <a:endParaRPr b="1" sz="1500">
              <a:solidFill>
                <a:srgbClr val="D7158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687" name="Google Shape;1687;p93"/>
          <p:cNvCxnSpPr>
            <a:stCxn id="1686" idx="1"/>
            <a:endCxn id="1682" idx="2"/>
          </p:cNvCxnSpPr>
          <p:nvPr/>
        </p:nvCxnSpPr>
        <p:spPr>
          <a:xfrm flipH="1" rot="10800000">
            <a:off x="1611375" y="3724325"/>
            <a:ext cx="600" cy="915300"/>
          </a:xfrm>
          <a:prstGeom prst="curvedConnector4">
            <a:avLst>
              <a:gd fmla="val -39687500" name="adj1"/>
              <a:gd fmla="val 67658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88" name="Google Shape;168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625" y="3574298"/>
            <a:ext cx="2463600" cy="140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89" name="Google Shape;1689;p93"/>
          <p:cNvSpPr/>
          <p:nvPr/>
        </p:nvSpPr>
        <p:spPr>
          <a:xfrm>
            <a:off x="5153025" y="2780075"/>
            <a:ext cx="1540200" cy="684600"/>
          </a:xfrm>
          <a:prstGeom prst="wedgeRoundRectCallout">
            <a:avLst>
              <a:gd fmla="val -20679" name="adj1"/>
              <a:gd fmla="val 76457" name="adj2"/>
              <a:gd fmla="val 0" name="adj3"/>
            </a:avLst>
          </a:prstGeom>
          <a:solidFill>
            <a:srgbClr val="C23C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Pas mal hein !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94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5" name="Google Shape;169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9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97" name="Google Shape;1697;p94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698" name="Google Shape;1698;p94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Généricité (Exemple-6)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99" name="Google Shape;1699;p94"/>
          <p:cNvSpPr txBox="1"/>
          <p:nvPr/>
        </p:nvSpPr>
        <p:spPr>
          <a:xfrm>
            <a:off x="965250" y="1846625"/>
            <a:ext cx="6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00" name="Google Shape;170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600" y="534725"/>
            <a:ext cx="915925" cy="1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94"/>
          <p:cNvSpPr txBox="1"/>
          <p:nvPr/>
        </p:nvSpPr>
        <p:spPr>
          <a:xfrm>
            <a:off x="220950" y="1846625"/>
            <a:ext cx="8490300" cy="20472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DataBaseUser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= new class implements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DataBaseUser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fromDao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DataBaseUser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toDao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DataBaseUser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return new 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02" name="Google Shape;1702;p94"/>
          <p:cNvSpPr txBox="1"/>
          <p:nvPr/>
        </p:nvSpPr>
        <p:spPr>
          <a:xfrm>
            <a:off x="220950" y="3934250"/>
            <a:ext cx="3119700" cy="10314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dbUser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DataBaseUser 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1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11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"Nelson Muntz"</a:t>
            </a:r>
            <a:endParaRPr sz="11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1D5DA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fromDao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100">
                <a:solidFill>
                  <a:srgbClr val="FAFBFC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dbUser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fr" sz="11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showName</a:t>
            </a:r>
            <a:r>
              <a:rPr lang="fr" sz="1100">
                <a:solidFill>
                  <a:srgbClr val="D1D5DA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97583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03" name="Google Shape;1703;p94"/>
          <p:cNvSpPr txBox="1"/>
          <p:nvPr/>
        </p:nvSpPr>
        <p:spPr>
          <a:xfrm>
            <a:off x="4633675" y="24750"/>
            <a:ext cx="229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C’est pas forcément l’exemple le plus propre, mais je voulais pas vous faire 10 slides !</a:t>
            </a:r>
            <a:endParaRPr b="1" sz="1500">
              <a:solidFill>
                <a:srgbClr val="D7158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704" name="Google Shape;1704;p94"/>
          <p:cNvCxnSpPr>
            <a:stCxn id="1703" idx="2"/>
            <a:endCxn id="1701" idx="0"/>
          </p:cNvCxnSpPr>
          <p:nvPr/>
        </p:nvCxnSpPr>
        <p:spPr>
          <a:xfrm rot="5400000">
            <a:off x="4650175" y="717750"/>
            <a:ext cx="944700" cy="13131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05" name="Google Shape;1705;p94"/>
          <p:cNvSpPr txBox="1"/>
          <p:nvPr/>
        </p:nvSpPr>
        <p:spPr>
          <a:xfrm>
            <a:off x="3624625" y="3987575"/>
            <a:ext cx="2995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Comme ça vous voyez aussi que c’est possible de faire ce genre de choses !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PS: Evitez faites du code plus propre SVP</a:t>
            </a:r>
            <a:endParaRPr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95"/>
          <p:cNvSpPr txBox="1"/>
          <p:nvPr/>
        </p:nvSpPr>
        <p:spPr>
          <a:xfrm>
            <a:off x="675000" y="2397750"/>
            <a:ext cx="772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Créer une classe Générique </a:t>
            </a:r>
            <a:r>
              <a:rPr b="1" lang="fr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IterationSurTableau</a:t>
            </a:r>
            <a:endParaRPr b="1"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La classe prend comme paramètre un tableau de type quelconque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Elle implémentera des méthodes pour :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ECBFF"/>
                </a:solidFill>
                <a:latin typeface="Maven Pro"/>
                <a:ea typeface="Maven Pro"/>
                <a:cs typeface="Maven Pro"/>
                <a:sym typeface="Maven Pro"/>
              </a:rPr>
              <a:t>AFFICHER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données du tableau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C23C80"/>
                </a:solidFill>
                <a:latin typeface="Maven Pro"/>
                <a:ea typeface="Maven Pro"/>
                <a:cs typeface="Maven Pro"/>
                <a:sym typeface="Maven Pro"/>
              </a:rPr>
              <a:t>TRIER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les données selon une fonction passée en paramètre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AJOUTER 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donnée dans le tableau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11" name="Google Shape;1711;p95"/>
          <p:cNvSpPr/>
          <p:nvPr/>
        </p:nvSpPr>
        <p:spPr>
          <a:xfrm>
            <a:off x="6422750" y="1373260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95"/>
          <p:cNvSpPr/>
          <p:nvPr/>
        </p:nvSpPr>
        <p:spPr>
          <a:xfrm>
            <a:off x="6343150" y="1001257"/>
            <a:ext cx="214800" cy="2205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9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14" name="Google Shape;1714;p95"/>
          <p:cNvSpPr txBox="1"/>
          <p:nvPr>
            <p:ph type="title"/>
          </p:nvPr>
        </p:nvSpPr>
        <p:spPr>
          <a:xfrm>
            <a:off x="941825" y="539725"/>
            <a:ext cx="51246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/>
              <a:t>Typescript - Partie TP</a:t>
            </a:r>
            <a:endParaRPr sz="3640"/>
          </a:p>
        </p:txBody>
      </p:sp>
      <p:sp>
        <p:nvSpPr>
          <p:cNvPr id="1715" name="Google Shape;1715;p95"/>
          <p:cNvSpPr/>
          <p:nvPr/>
        </p:nvSpPr>
        <p:spPr>
          <a:xfrm>
            <a:off x="6654625" y="368450"/>
            <a:ext cx="1194600" cy="115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6" name="Google Shape;171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500" y="381501"/>
            <a:ext cx="1128300" cy="11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95"/>
          <p:cNvSpPr txBox="1"/>
          <p:nvPr/>
        </p:nvSpPr>
        <p:spPr>
          <a:xfrm>
            <a:off x="6412675" y="26475"/>
            <a:ext cx="17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TP 2 - Exercice 5</a:t>
            </a:r>
            <a:endParaRPr/>
          </a:p>
        </p:txBody>
      </p:sp>
      <p:sp>
        <p:nvSpPr>
          <p:cNvPr id="1718" name="Google Shape;1718;p95"/>
          <p:cNvSpPr/>
          <p:nvPr/>
        </p:nvSpPr>
        <p:spPr>
          <a:xfrm rot="-3533031">
            <a:off x="345088" y="1507330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95"/>
          <p:cNvSpPr/>
          <p:nvPr/>
        </p:nvSpPr>
        <p:spPr>
          <a:xfrm rot="-3528409">
            <a:off x="6077099" y="953924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95"/>
          <p:cNvSpPr/>
          <p:nvPr/>
        </p:nvSpPr>
        <p:spPr>
          <a:xfrm rot="-3533031">
            <a:off x="95703" y="1463385"/>
            <a:ext cx="483576" cy="49649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5"/>
          <p:cNvSpPr/>
          <p:nvPr/>
        </p:nvSpPr>
        <p:spPr>
          <a:xfrm rot="-3528409">
            <a:off x="7937388" y="1227016"/>
            <a:ext cx="141333" cy="145088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95"/>
          <p:cNvSpPr/>
          <p:nvPr/>
        </p:nvSpPr>
        <p:spPr>
          <a:xfrm>
            <a:off x="249363" y="1710238"/>
            <a:ext cx="569700" cy="5847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95"/>
          <p:cNvSpPr/>
          <p:nvPr/>
        </p:nvSpPr>
        <p:spPr>
          <a:xfrm>
            <a:off x="996050" y="1799085"/>
            <a:ext cx="166500" cy="1710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6074293" y="1221757"/>
            <a:ext cx="268200" cy="275400"/>
          </a:xfrm>
          <a:prstGeom prst="ellipse">
            <a:avLst/>
          </a:prstGeom>
          <a:solidFill>
            <a:srgbClr val="3F7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220962" y="5584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6" name="Google Shape;172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1" y="7588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95"/>
          <p:cNvSpPr txBox="1"/>
          <p:nvPr/>
        </p:nvSpPr>
        <p:spPr>
          <a:xfrm>
            <a:off x="996050" y="9877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Genericite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728" name="Google Shape;1728;p95"/>
          <p:cNvSpPr txBox="1"/>
          <p:nvPr/>
        </p:nvSpPr>
        <p:spPr>
          <a:xfrm>
            <a:off x="2000850" y="1779563"/>
            <a:ext cx="38877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git checkout ex1.5 -f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8" name="Google Shape;568;p24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569" name="Google Shape;569;p24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Outillage de Typescript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🧰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70" name="Google Shape;570;p24"/>
          <p:cNvSpPr txBox="1"/>
          <p:nvPr/>
        </p:nvSpPr>
        <p:spPr>
          <a:xfrm>
            <a:off x="720850" y="1916175"/>
            <a:ext cx="429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Comment </a:t>
            </a:r>
            <a:r>
              <a:rPr b="1" lang="fr" sz="2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installer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Typescript :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1" name="Google Shape;571;p24"/>
          <p:cNvSpPr txBox="1"/>
          <p:nvPr/>
        </p:nvSpPr>
        <p:spPr>
          <a:xfrm>
            <a:off x="847650" y="2395600"/>
            <a:ext cx="38877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npm install -g typescript</a:t>
            </a:r>
            <a:endParaRPr/>
          </a:p>
        </p:txBody>
      </p:sp>
      <p:sp>
        <p:nvSpPr>
          <p:cNvPr id="572" name="Google Shape;572;p24"/>
          <p:cNvSpPr txBox="1"/>
          <p:nvPr/>
        </p:nvSpPr>
        <p:spPr>
          <a:xfrm>
            <a:off x="847650" y="3609675"/>
            <a:ext cx="3887700" cy="4926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&gt;_ tsc</a:t>
            </a:r>
            <a:endParaRPr/>
          </a:p>
        </p:txBody>
      </p:sp>
      <p:sp>
        <p:nvSpPr>
          <p:cNvPr id="573" name="Google Shape;573;p24"/>
          <p:cNvSpPr txBox="1"/>
          <p:nvPr/>
        </p:nvSpPr>
        <p:spPr>
          <a:xfrm>
            <a:off x="717775" y="3162000"/>
            <a:ext cx="553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Comment </a:t>
            </a:r>
            <a:r>
              <a:rPr b="1" lang="fr" sz="2000" u="sng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utiliser</a:t>
            </a:r>
            <a:r>
              <a:rPr b="1" lang="fr" sz="2000">
                <a:solidFill>
                  <a:srgbClr val="4B4B4B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Typescript (</a:t>
            </a:r>
            <a:r>
              <a:rPr b="1" lang="fr" sz="20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transpilage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 :</a:t>
            </a:r>
            <a:endParaRPr/>
          </a:p>
        </p:txBody>
      </p:sp>
      <p:cxnSp>
        <p:nvCxnSpPr>
          <p:cNvPr id="574" name="Google Shape;574;p24"/>
          <p:cNvCxnSpPr>
            <a:stCxn id="571" idx="3"/>
            <a:endCxn id="575" idx="2"/>
          </p:cNvCxnSpPr>
          <p:nvPr/>
        </p:nvCxnSpPr>
        <p:spPr>
          <a:xfrm flipH="1" rot="10800000">
            <a:off x="4735350" y="1490200"/>
            <a:ext cx="2330100" cy="11517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75" name="Google Shape;575;p24"/>
          <p:cNvSpPr txBox="1"/>
          <p:nvPr/>
        </p:nvSpPr>
        <p:spPr>
          <a:xfrm>
            <a:off x="5248025" y="658863"/>
            <a:ext cx="363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Ca devrait vous dire 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quelque chose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ça hein ! 😉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6" name="Google Shape;576;p24"/>
          <p:cNvSpPr txBox="1"/>
          <p:nvPr/>
        </p:nvSpPr>
        <p:spPr>
          <a:xfrm>
            <a:off x="6080900" y="2498675"/>
            <a:ext cx="227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Transpiler </a:t>
            </a:r>
            <a:r>
              <a:rPr lang="fr" sz="2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≠</a:t>
            </a: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 Compiler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77" name="Google Shape;577;p24"/>
          <p:cNvCxnSpPr>
            <a:stCxn id="573" idx="3"/>
            <a:endCxn id="576" idx="3"/>
          </p:cNvCxnSpPr>
          <p:nvPr/>
        </p:nvCxnSpPr>
        <p:spPr>
          <a:xfrm flipH="1" rot="10800000">
            <a:off x="6248575" y="2783400"/>
            <a:ext cx="2102700" cy="624900"/>
          </a:xfrm>
          <a:prstGeom prst="curvedConnector3">
            <a:avLst>
              <a:gd fmla="val 11132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9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34" name="Google Shape;1734;p96"/>
          <p:cNvSpPr txBox="1"/>
          <p:nvPr>
            <p:ph type="title"/>
          </p:nvPr>
        </p:nvSpPr>
        <p:spPr>
          <a:xfrm>
            <a:off x="1256550" y="2130150"/>
            <a:ext cx="6630900" cy="8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40">
                <a:latin typeface="Caveat"/>
                <a:ea typeface="Caveat"/>
                <a:cs typeface="Caveat"/>
                <a:sym typeface="Caveat"/>
              </a:rPr>
              <a:t>Plus d’infos</a:t>
            </a:r>
            <a:endParaRPr sz="504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35" name="Google Shape;1735;p96"/>
          <p:cNvSpPr txBox="1"/>
          <p:nvPr/>
        </p:nvSpPr>
        <p:spPr>
          <a:xfrm>
            <a:off x="946350" y="3629300"/>
            <a:ext cx="582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https://www.typescriptlang.org/docs/handbook/2/types-from-types.html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41" name="Google Shape;1741;p97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97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1743" name="Google Shape;1743;p97"/>
          <p:cNvSpPr txBox="1"/>
          <p:nvPr/>
        </p:nvSpPr>
        <p:spPr>
          <a:xfrm>
            <a:off x="996050" y="1292525"/>
            <a:ext cx="81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Conclusion 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44" name="Google Shape;1744;p97"/>
          <p:cNvSpPr txBox="1"/>
          <p:nvPr/>
        </p:nvSpPr>
        <p:spPr>
          <a:xfrm>
            <a:off x="691250" y="1917500"/>
            <a:ext cx="754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Une nouvelle fois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un grand bravo à vous, vous êtes toujours vivant </a:t>
            </a:r>
            <a:r>
              <a:rPr b="1" lang="fr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au bout de ce cours de Typescript !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🎉🎊</a:t>
            </a:r>
            <a:endParaRPr b="1" sz="2000">
              <a:solidFill>
                <a:srgbClr val="3F7EE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45" name="Google Shape;1745;p97"/>
          <p:cNvSpPr txBox="1"/>
          <p:nvPr/>
        </p:nvSpPr>
        <p:spPr>
          <a:xfrm>
            <a:off x="689625" y="2864975"/>
            <a:ext cx="754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N’hésitez pas à bidouiller les exemples du cours !</a:t>
            </a:r>
            <a:endParaRPr b="1" sz="2000">
              <a:solidFill>
                <a:srgbClr val="3F7EE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46" name="Google Shape;1746;p97"/>
          <p:cNvSpPr txBox="1"/>
          <p:nvPr/>
        </p:nvSpPr>
        <p:spPr>
          <a:xfrm>
            <a:off x="691250" y="3268525"/>
            <a:ext cx="525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Expérimentez le typage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Créez des classes / interfaces 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Faites d’autres exemples de 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généricité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47" name="Google Shape;1747;p97"/>
          <p:cNvSpPr txBox="1"/>
          <p:nvPr/>
        </p:nvSpPr>
        <p:spPr>
          <a:xfrm>
            <a:off x="6205725" y="235025"/>
            <a:ext cx="2626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AMUSEZ VOUS !! TOUT CA VOUS SERVIRA TOUJOURS !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748" name="Google Shape;174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100" y="131600"/>
            <a:ext cx="1785900" cy="178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5"/>
          <p:cNvSpPr/>
          <p:nvPr/>
        </p:nvSpPr>
        <p:spPr>
          <a:xfrm>
            <a:off x="220962" y="787000"/>
            <a:ext cx="626700" cy="643200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1" y="987494"/>
            <a:ext cx="367119" cy="24235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5" name="Google Shape;585;p25"/>
          <p:cNvSpPr txBox="1"/>
          <p:nvPr>
            <p:ph type="title"/>
          </p:nvPr>
        </p:nvSpPr>
        <p:spPr>
          <a:xfrm>
            <a:off x="921025" y="782175"/>
            <a:ext cx="26103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640">
                <a:solidFill>
                  <a:schemeClr val="dk2"/>
                </a:solidFill>
              </a:rPr>
              <a:t>Typescript</a:t>
            </a:r>
            <a:endParaRPr sz="3640">
              <a:solidFill>
                <a:schemeClr val="dk2"/>
              </a:solidFill>
            </a:endParaRPr>
          </a:p>
        </p:txBody>
      </p:sp>
      <p:sp>
        <p:nvSpPr>
          <p:cNvPr id="586" name="Google Shape;586;p25"/>
          <p:cNvSpPr txBox="1"/>
          <p:nvPr/>
        </p:nvSpPr>
        <p:spPr>
          <a:xfrm>
            <a:off x="996050" y="1292525"/>
            <a:ext cx="674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Configuration de Typescript</a:t>
            </a: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fr" sz="1800">
                <a:solidFill>
                  <a:srgbClr val="BDC1C6"/>
                </a:solidFill>
              </a:rPr>
              <a:t>⚙️</a:t>
            </a:r>
            <a:r>
              <a:rPr b="1" lang="fr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87" name="Google Shape;587;p25"/>
          <p:cNvSpPr txBox="1"/>
          <p:nvPr/>
        </p:nvSpPr>
        <p:spPr>
          <a:xfrm>
            <a:off x="720850" y="1763775"/>
            <a:ext cx="429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peut configurer Typescript :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En ligne de commande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→ Avec un fichier tsconfig.json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8" name="Google Shape;5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775" y="2948175"/>
            <a:ext cx="3826250" cy="210895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5"/>
          <p:cNvSpPr txBox="1"/>
          <p:nvPr/>
        </p:nvSpPr>
        <p:spPr>
          <a:xfrm>
            <a:off x="5432850" y="2675425"/>
            <a:ext cx="227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Ceci est un exemple de fichier tsconfig.json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90" name="Google Shape;590;p25"/>
          <p:cNvCxnSpPr>
            <a:stCxn id="588" idx="3"/>
            <a:endCxn id="589" idx="2"/>
          </p:cNvCxnSpPr>
          <p:nvPr/>
        </p:nvCxnSpPr>
        <p:spPr>
          <a:xfrm flipH="1" rot="10800000">
            <a:off x="4780025" y="3506753"/>
            <a:ext cx="1788000" cy="4959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91" name="Google Shape;591;p25"/>
          <p:cNvSpPr txBox="1"/>
          <p:nvPr/>
        </p:nvSpPr>
        <p:spPr>
          <a:xfrm>
            <a:off x="3178625" y="51800"/>
            <a:ext cx="495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Et comme la configuration… c’est pas ma passion...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92" name="Google Shape;592;p25"/>
          <p:cNvSpPr txBox="1"/>
          <p:nvPr/>
        </p:nvSpPr>
        <p:spPr>
          <a:xfrm>
            <a:off x="4044950" y="433250"/>
            <a:ext cx="495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…si vous en avez besoin allez lire la doc </a:t>
            </a:r>
            <a:r>
              <a:rPr lang="fr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😉</a:t>
            </a:r>
            <a:endParaRPr sz="2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93" name="Google Shape;593;p25"/>
          <p:cNvSpPr/>
          <p:nvPr/>
        </p:nvSpPr>
        <p:spPr>
          <a:xfrm>
            <a:off x="4825750" y="1068900"/>
            <a:ext cx="1789175" cy="2122075"/>
          </a:xfrm>
          <a:custGeom>
            <a:rect b="b" l="l" r="r" t="t"/>
            <a:pathLst>
              <a:path extrusionOk="0" h="84883" w="71567">
                <a:moveTo>
                  <a:pt x="63460" y="0"/>
                </a:moveTo>
                <a:cubicBezTo>
                  <a:pt x="52694" y="8609"/>
                  <a:pt x="77710" y="29355"/>
                  <a:pt x="70062" y="40824"/>
                </a:cubicBezTo>
                <a:cubicBezTo>
                  <a:pt x="61534" y="53612"/>
                  <a:pt x="40115" y="48990"/>
                  <a:pt x="26678" y="56454"/>
                </a:cubicBezTo>
                <a:cubicBezTo>
                  <a:pt x="21380" y="59397"/>
                  <a:pt x="17801" y="65045"/>
                  <a:pt x="15090" y="70466"/>
                </a:cubicBezTo>
                <a:cubicBezTo>
                  <a:pt x="13375" y="73895"/>
                  <a:pt x="14792" y="78655"/>
                  <a:pt x="12396" y="81649"/>
                </a:cubicBezTo>
                <a:cubicBezTo>
                  <a:pt x="9728" y="84983"/>
                  <a:pt x="3819" y="82973"/>
                  <a:pt x="0" y="84883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4" name="Google Shape;594;p25"/>
          <p:cNvSpPr/>
          <p:nvPr/>
        </p:nvSpPr>
        <p:spPr>
          <a:xfrm rot="-8424176">
            <a:off x="8569434" y="13190"/>
            <a:ext cx="569986" cy="585120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 rot="-8423359">
            <a:off x="8345343" y="94840"/>
            <a:ext cx="214565" cy="22051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 rot="6877778">
            <a:off x="8516000" y="719398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 rot="6877778">
            <a:off x="8597050" y="791498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 rot="6877778">
            <a:off x="8431175" y="851823"/>
            <a:ext cx="214517" cy="2201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 rot="-8423359">
            <a:off x="8459893" y="114740"/>
            <a:ext cx="214565" cy="22051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 rot="-8423359">
            <a:off x="8399368" y="234015"/>
            <a:ext cx="214565" cy="22051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 rot="-8423359">
            <a:off x="8765893" y="449290"/>
            <a:ext cx="214565" cy="22051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 rot="-8423359">
            <a:off x="8553468" y="21665"/>
            <a:ext cx="214565" cy="220519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 rot="-8423680">
            <a:off x="8490398" y="321265"/>
            <a:ext cx="340708" cy="350272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 rot="-8425021">
            <a:off x="8320683" y="445581"/>
            <a:ext cx="98871" cy="101636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 rot="-8425021">
            <a:off x="8167083" y="154281"/>
            <a:ext cx="98871" cy="101636"/>
          </a:xfrm>
          <a:prstGeom prst="ellipse">
            <a:avLst/>
          </a:prstGeom>
          <a:solidFill>
            <a:srgbClr val="D715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DFD70F"/>
      </a:dk1>
      <a:lt1>
        <a:srgbClr val="FFFFFF"/>
      </a:lt1>
      <a:dk2>
        <a:srgbClr val="302D31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